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7" r:id="rId2"/>
    <p:sldId id="325" r:id="rId3"/>
    <p:sldId id="331" r:id="rId4"/>
    <p:sldId id="332" r:id="rId5"/>
    <p:sldId id="333" r:id="rId6"/>
    <p:sldId id="334" r:id="rId7"/>
    <p:sldId id="335" r:id="rId8"/>
    <p:sldId id="336" r:id="rId9"/>
    <p:sldId id="337" r:id="rId10"/>
    <p:sldId id="338" r:id="rId11"/>
    <p:sldId id="262" r:id="rId12"/>
    <p:sldId id="263" r:id="rId13"/>
    <p:sldId id="355" r:id="rId14"/>
    <p:sldId id="260" r:id="rId15"/>
    <p:sldId id="356" r:id="rId16"/>
    <p:sldId id="357" r:id="rId17"/>
    <p:sldId id="358" r:id="rId18"/>
    <p:sldId id="359" r:id="rId19"/>
    <p:sldId id="360" r:id="rId20"/>
    <p:sldId id="361" r:id="rId21"/>
    <p:sldId id="362" r:id="rId22"/>
    <p:sldId id="363" r:id="rId23"/>
    <p:sldId id="264" r:id="rId24"/>
    <p:sldId id="265" r:id="rId25"/>
    <p:sldId id="266" r:id="rId26"/>
    <p:sldId id="267" r:id="rId27"/>
    <p:sldId id="268" r:id="rId28"/>
    <p:sldId id="269" r:id="rId29"/>
    <p:sldId id="270" r:id="rId30"/>
    <p:sldId id="271" r:id="rId31"/>
    <p:sldId id="364" r:id="rId32"/>
    <p:sldId id="365" r:id="rId33"/>
    <p:sldId id="366" r:id="rId34"/>
    <p:sldId id="368" r:id="rId35"/>
    <p:sldId id="369" r:id="rId36"/>
    <p:sldId id="371" r:id="rId37"/>
    <p:sldId id="493" r:id="rId38"/>
    <p:sldId id="494" r:id="rId39"/>
    <p:sldId id="495" r:id="rId40"/>
    <p:sldId id="416" r:id="rId41"/>
    <p:sldId id="417" r:id="rId42"/>
    <p:sldId id="469" r:id="rId43"/>
    <p:sldId id="468" r:id="rId44"/>
    <p:sldId id="418" r:id="rId45"/>
    <p:sldId id="272" r:id="rId46"/>
    <p:sldId id="273" r:id="rId47"/>
    <p:sldId id="274" r:id="rId48"/>
    <p:sldId id="275" r:id="rId49"/>
    <p:sldId id="276" r:id="rId50"/>
    <p:sldId id="277" r:id="rId51"/>
    <p:sldId id="278" r:id="rId52"/>
    <p:sldId id="279" r:id="rId53"/>
    <p:sldId id="280" r:id="rId54"/>
    <p:sldId id="404" r:id="rId55"/>
    <p:sldId id="420" r:id="rId56"/>
    <p:sldId id="479" r:id="rId57"/>
    <p:sldId id="405" r:id="rId58"/>
    <p:sldId id="281" r:id="rId59"/>
    <p:sldId id="282" r:id="rId60"/>
    <p:sldId id="283" r:id="rId61"/>
    <p:sldId id="284" r:id="rId62"/>
    <p:sldId id="285" r:id="rId63"/>
    <p:sldId id="286" r:id="rId64"/>
    <p:sldId id="287" r:id="rId65"/>
    <p:sldId id="288" r:id="rId66"/>
    <p:sldId id="496" r:id="rId67"/>
    <p:sldId id="309" r:id="rId68"/>
    <p:sldId id="310" r:id="rId69"/>
    <p:sldId id="289" r:id="rId70"/>
    <p:sldId id="290" r:id="rId71"/>
    <p:sldId id="370" r:id="rId72"/>
    <p:sldId id="291" r:id="rId73"/>
    <p:sldId id="340" r:id="rId74"/>
    <p:sldId id="292" r:id="rId75"/>
    <p:sldId id="293" r:id="rId76"/>
    <p:sldId id="342" r:id="rId77"/>
    <p:sldId id="316" r:id="rId78"/>
    <p:sldId id="317" r:id="rId79"/>
    <p:sldId id="318" r:id="rId80"/>
    <p:sldId id="319" r:id="rId81"/>
    <p:sldId id="320" r:id="rId82"/>
    <p:sldId id="321" r:id="rId83"/>
    <p:sldId id="322" r:id="rId84"/>
    <p:sldId id="341" r:id="rId85"/>
    <p:sldId id="295" r:id="rId86"/>
    <p:sldId id="296" r:id="rId87"/>
    <p:sldId id="297" r:id="rId88"/>
    <p:sldId id="298" r:id="rId89"/>
    <p:sldId id="299" r:id="rId90"/>
    <p:sldId id="300" r:id="rId91"/>
    <p:sldId id="301" r:id="rId92"/>
    <p:sldId id="302" r:id="rId93"/>
    <p:sldId id="303" r:id="rId94"/>
    <p:sldId id="304" r:id="rId95"/>
    <p:sldId id="305" r:id="rId96"/>
    <p:sldId id="306" r:id="rId97"/>
    <p:sldId id="307" r:id="rId98"/>
    <p:sldId id="308" r:id="rId99"/>
    <p:sldId id="353" r:id="rId100"/>
    <p:sldId id="343" r:id="rId101"/>
    <p:sldId id="344" r:id="rId102"/>
    <p:sldId id="345" r:id="rId103"/>
    <p:sldId id="346" r:id="rId104"/>
    <p:sldId id="347" r:id="rId105"/>
    <p:sldId id="348" r:id="rId106"/>
    <p:sldId id="349" r:id="rId107"/>
    <p:sldId id="350" r:id="rId108"/>
    <p:sldId id="351" r:id="rId109"/>
    <p:sldId id="352" r:id="rId110"/>
    <p:sldId id="311" r:id="rId111"/>
    <p:sldId id="312" r:id="rId112"/>
    <p:sldId id="313" r:id="rId113"/>
    <p:sldId id="314"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63" d="100"/>
          <a:sy n="63" d="100"/>
        </p:scale>
        <p:origin x="192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n Zhou" userId="be955f33642ecbf5" providerId="LiveId" clId="{18D9C49A-30F7-48FE-9D6C-E100F2E84471}"/>
    <pc:docChg chg="undo redo custSel addSld delSld modSld sldOrd">
      <pc:chgData name="Samson Zhou" userId="be955f33642ecbf5" providerId="LiveId" clId="{18D9C49A-30F7-48FE-9D6C-E100F2E84471}" dt="2026-02-10T05:46:05.043" v="465" actId="1076"/>
      <pc:docMkLst>
        <pc:docMk/>
      </pc:docMkLst>
      <pc:sldChg chg="delSp modSp add mod modAnim">
        <pc:chgData name="Samson Zhou" userId="be955f33642ecbf5" providerId="LiveId" clId="{18D9C49A-30F7-48FE-9D6C-E100F2E84471}" dt="2026-02-10T05:40:33.160" v="444" actId="478"/>
        <pc:sldMkLst>
          <pc:docMk/>
          <pc:sldMk cId="0" sldId="260"/>
        </pc:sldMkLst>
        <pc:spChg chg="del">
          <ac:chgData name="Samson Zhou" userId="be955f33642ecbf5" providerId="LiveId" clId="{18D9C49A-30F7-48FE-9D6C-E100F2E84471}" dt="2026-02-10T05:40:33.160" v="444" actId="478"/>
          <ac:spMkLst>
            <pc:docMk/>
            <pc:sldMk cId="0" sldId="260"/>
            <ac:spMk id="10" creationId="{00000000-0000-0000-0000-000000000000}"/>
          </ac:spMkLst>
        </pc:spChg>
        <pc:spChg chg="mod">
          <ac:chgData name="Samson Zhou" userId="be955f33642ecbf5" providerId="LiveId" clId="{18D9C49A-30F7-48FE-9D6C-E100F2E84471}" dt="2026-02-10T04:17:18.741" v="7" actId="207"/>
          <ac:spMkLst>
            <pc:docMk/>
            <pc:sldMk cId="0" sldId="260"/>
            <ac:spMk id="227" creationId="{00000000-0000-0000-0000-000000000000}"/>
          </ac:spMkLst>
        </pc:spChg>
        <pc:spChg chg="mod">
          <ac:chgData name="Samson Zhou" userId="be955f33642ecbf5" providerId="LiveId" clId="{18D9C49A-30F7-48FE-9D6C-E100F2E84471}" dt="2026-02-10T04:17:34.977" v="10" actId="20577"/>
          <ac:spMkLst>
            <pc:docMk/>
            <pc:sldMk cId="0" sldId="260"/>
            <ac:spMk id="228" creationId="{00000000-0000-0000-0000-000000000000}"/>
          </ac:spMkLst>
        </pc:spChg>
      </pc:sldChg>
      <pc:sldChg chg="del">
        <pc:chgData name="Samson Zhou" userId="be955f33642ecbf5" providerId="LiveId" clId="{18D9C49A-30F7-48FE-9D6C-E100F2E84471}" dt="2026-02-10T05:39:07.413" v="427" actId="2696"/>
        <pc:sldMkLst>
          <pc:docMk/>
          <pc:sldMk cId="632552296" sldId="264"/>
        </pc:sldMkLst>
      </pc:sldChg>
      <pc:sldChg chg="add">
        <pc:chgData name="Samson Zhou" userId="be955f33642ecbf5" providerId="LiveId" clId="{18D9C49A-30F7-48FE-9D6C-E100F2E84471}" dt="2026-02-10T05:39:23.110" v="432"/>
        <pc:sldMkLst>
          <pc:docMk/>
          <pc:sldMk cId="2303805832" sldId="264"/>
        </pc:sldMkLst>
      </pc:sldChg>
      <pc:sldChg chg="add del">
        <pc:chgData name="Samson Zhou" userId="be955f33642ecbf5" providerId="LiveId" clId="{18D9C49A-30F7-48FE-9D6C-E100F2E84471}" dt="2026-02-10T05:39:21.590" v="431" actId="2696"/>
        <pc:sldMkLst>
          <pc:docMk/>
          <pc:sldMk cId="2706465046" sldId="264"/>
        </pc:sldMkLst>
      </pc:sldChg>
      <pc:sldChg chg="add del">
        <pc:chgData name="Samson Zhou" userId="be955f33642ecbf5" providerId="LiveId" clId="{18D9C49A-30F7-48FE-9D6C-E100F2E84471}" dt="2026-02-10T05:39:18.258" v="429" actId="2696"/>
        <pc:sldMkLst>
          <pc:docMk/>
          <pc:sldMk cId="3153147011" sldId="264"/>
        </pc:sldMkLst>
      </pc:sldChg>
      <pc:sldChg chg="modSp mod">
        <pc:chgData name="Samson Zhou" userId="be955f33642ecbf5" providerId="LiveId" clId="{18D9C49A-30F7-48FE-9D6C-E100F2E84471}" dt="2026-02-10T04:52:38.611" v="325" actId="6549"/>
        <pc:sldMkLst>
          <pc:docMk/>
          <pc:sldMk cId="652694309" sldId="272"/>
        </pc:sldMkLst>
        <pc:spChg chg="mod">
          <ac:chgData name="Samson Zhou" userId="be955f33642ecbf5" providerId="LiveId" clId="{18D9C49A-30F7-48FE-9D6C-E100F2E84471}" dt="2026-02-10T04:52:38.611" v="325" actId="6549"/>
          <ac:spMkLst>
            <pc:docMk/>
            <pc:sldMk cId="652694309" sldId="272"/>
            <ac:spMk id="3" creationId="{00000000-0000-0000-0000-000000000000}"/>
          </ac:spMkLst>
        </pc:spChg>
      </pc:sldChg>
      <pc:sldChg chg="mod modShow">
        <pc:chgData name="Samson Zhou" userId="be955f33642ecbf5" providerId="LiveId" clId="{18D9C49A-30F7-48FE-9D6C-E100F2E84471}" dt="2026-02-10T04:56:07.253" v="345" actId="729"/>
        <pc:sldMkLst>
          <pc:docMk/>
          <pc:sldMk cId="157556317" sldId="281"/>
        </pc:sldMkLst>
      </pc:sldChg>
      <pc:sldChg chg="modSp mod">
        <pc:chgData name="Samson Zhou" userId="be955f33642ecbf5" providerId="LiveId" clId="{18D9C49A-30F7-48FE-9D6C-E100F2E84471}" dt="2026-02-10T04:57:08.125" v="348" actId="207"/>
        <pc:sldMkLst>
          <pc:docMk/>
          <pc:sldMk cId="1566306907" sldId="282"/>
        </pc:sldMkLst>
        <pc:spChg chg="mod">
          <ac:chgData name="Samson Zhou" userId="be955f33642ecbf5" providerId="LiveId" clId="{18D9C49A-30F7-48FE-9D6C-E100F2E84471}" dt="2026-02-10T04:57:08.125" v="348" actId="207"/>
          <ac:spMkLst>
            <pc:docMk/>
            <pc:sldMk cId="1566306907" sldId="282"/>
            <ac:spMk id="2" creationId="{00000000-0000-0000-0000-000000000000}"/>
          </ac:spMkLst>
        </pc:spChg>
      </pc:sldChg>
      <pc:sldChg chg="modSp">
        <pc:chgData name="Samson Zhou" userId="be955f33642ecbf5" providerId="LiveId" clId="{18D9C49A-30F7-48FE-9D6C-E100F2E84471}" dt="2026-02-10T04:57:13.081" v="349"/>
        <pc:sldMkLst>
          <pc:docMk/>
          <pc:sldMk cId="1011191661" sldId="283"/>
        </pc:sldMkLst>
        <pc:spChg chg="mod">
          <ac:chgData name="Samson Zhou" userId="be955f33642ecbf5" providerId="LiveId" clId="{18D9C49A-30F7-48FE-9D6C-E100F2E84471}" dt="2026-02-10T04:57:13.081" v="349"/>
          <ac:spMkLst>
            <pc:docMk/>
            <pc:sldMk cId="1011191661" sldId="283"/>
            <ac:spMk id="2" creationId="{00000000-0000-0000-0000-000000000000}"/>
          </ac:spMkLst>
        </pc:spChg>
      </pc:sldChg>
      <pc:sldChg chg="modSp">
        <pc:chgData name="Samson Zhou" userId="be955f33642ecbf5" providerId="LiveId" clId="{18D9C49A-30F7-48FE-9D6C-E100F2E84471}" dt="2026-02-10T04:57:14.839" v="350"/>
        <pc:sldMkLst>
          <pc:docMk/>
          <pc:sldMk cId="8574750" sldId="284"/>
        </pc:sldMkLst>
        <pc:spChg chg="mod">
          <ac:chgData name="Samson Zhou" userId="be955f33642ecbf5" providerId="LiveId" clId="{18D9C49A-30F7-48FE-9D6C-E100F2E84471}" dt="2026-02-10T04:57:14.839" v="350"/>
          <ac:spMkLst>
            <pc:docMk/>
            <pc:sldMk cId="8574750" sldId="284"/>
            <ac:spMk id="2" creationId="{00000000-0000-0000-0000-000000000000}"/>
          </ac:spMkLst>
        </pc:spChg>
      </pc:sldChg>
      <pc:sldChg chg="modSp">
        <pc:chgData name="Samson Zhou" userId="be955f33642ecbf5" providerId="LiveId" clId="{18D9C49A-30F7-48FE-9D6C-E100F2E84471}" dt="2026-02-10T04:57:17.131" v="351"/>
        <pc:sldMkLst>
          <pc:docMk/>
          <pc:sldMk cId="3822049446" sldId="285"/>
        </pc:sldMkLst>
        <pc:spChg chg="mod">
          <ac:chgData name="Samson Zhou" userId="be955f33642ecbf5" providerId="LiveId" clId="{18D9C49A-30F7-48FE-9D6C-E100F2E84471}" dt="2026-02-10T04:57:17.131" v="351"/>
          <ac:spMkLst>
            <pc:docMk/>
            <pc:sldMk cId="3822049446" sldId="285"/>
            <ac:spMk id="2" creationId="{00000000-0000-0000-0000-000000000000}"/>
          </ac:spMkLst>
        </pc:spChg>
      </pc:sldChg>
      <pc:sldChg chg="modSp">
        <pc:chgData name="Samson Zhou" userId="be955f33642ecbf5" providerId="LiveId" clId="{18D9C49A-30F7-48FE-9D6C-E100F2E84471}" dt="2026-02-10T04:57:19.046" v="352"/>
        <pc:sldMkLst>
          <pc:docMk/>
          <pc:sldMk cId="3982831262" sldId="286"/>
        </pc:sldMkLst>
        <pc:spChg chg="mod">
          <ac:chgData name="Samson Zhou" userId="be955f33642ecbf5" providerId="LiveId" clId="{18D9C49A-30F7-48FE-9D6C-E100F2E84471}" dt="2026-02-10T04:57:19.046" v="352"/>
          <ac:spMkLst>
            <pc:docMk/>
            <pc:sldMk cId="3982831262" sldId="286"/>
            <ac:spMk id="2" creationId="{00000000-0000-0000-0000-000000000000}"/>
          </ac:spMkLst>
        </pc:spChg>
      </pc:sldChg>
      <pc:sldChg chg="modSp">
        <pc:chgData name="Samson Zhou" userId="be955f33642ecbf5" providerId="LiveId" clId="{18D9C49A-30F7-48FE-9D6C-E100F2E84471}" dt="2026-02-10T04:57:21.200" v="353"/>
        <pc:sldMkLst>
          <pc:docMk/>
          <pc:sldMk cId="3376670396" sldId="287"/>
        </pc:sldMkLst>
        <pc:spChg chg="mod">
          <ac:chgData name="Samson Zhou" userId="be955f33642ecbf5" providerId="LiveId" clId="{18D9C49A-30F7-48FE-9D6C-E100F2E84471}" dt="2026-02-10T04:57:21.200" v="353"/>
          <ac:spMkLst>
            <pc:docMk/>
            <pc:sldMk cId="3376670396" sldId="287"/>
            <ac:spMk id="2" creationId="{00000000-0000-0000-0000-000000000000}"/>
          </ac:spMkLst>
        </pc:spChg>
      </pc:sldChg>
      <pc:sldChg chg="modSp">
        <pc:chgData name="Samson Zhou" userId="be955f33642ecbf5" providerId="LiveId" clId="{18D9C49A-30F7-48FE-9D6C-E100F2E84471}" dt="2026-02-10T04:57:23.261" v="354"/>
        <pc:sldMkLst>
          <pc:docMk/>
          <pc:sldMk cId="1018891050" sldId="288"/>
        </pc:sldMkLst>
        <pc:spChg chg="mod">
          <ac:chgData name="Samson Zhou" userId="be955f33642ecbf5" providerId="LiveId" clId="{18D9C49A-30F7-48FE-9D6C-E100F2E84471}" dt="2026-02-10T04:57:23.261" v="354"/>
          <ac:spMkLst>
            <pc:docMk/>
            <pc:sldMk cId="1018891050" sldId="288"/>
            <ac:spMk id="2" creationId="{00000000-0000-0000-0000-000000000000}"/>
          </ac:spMkLst>
        </pc:spChg>
      </pc:sldChg>
      <pc:sldChg chg="modSp">
        <pc:chgData name="Samson Zhou" userId="be955f33642ecbf5" providerId="LiveId" clId="{18D9C49A-30F7-48FE-9D6C-E100F2E84471}" dt="2026-02-10T05:10:04.446" v="361" actId="6549"/>
        <pc:sldMkLst>
          <pc:docMk/>
          <pc:sldMk cId="1152673901" sldId="292"/>
        </pc:sldMkLst>
        <pc:spChg chg="mod">
          <ac:chgData name="Samson Zhou" userId="be955f33642ecbf5" providerId="LiveId" clId="{18D9C49A-30F7-48FE-9D6C-E100F2E84471}" dt="2026-02-10T05:10:04.446" v="361" actId="6549"/>
          <ac:spMkLst>
            <pc:docMk/>
            <pc:sldMk cId="1152673901" sldId="292"/>
            <ac:spMk id="3" creationId="{00000000-0000-0000-0000-000000000000}"/>
          </ac:spMkLst>
        </pc:spChg>
      </pc:sldChg>
      <pc:sldChg chg="modSp mod">
        <pc:chgData name="Samson Zhou" userId="be955f33642ecbf5" providerId="LiveId" clId="{18D9C49A-30F7-48FE-9D6C-E100F2E84471}" dt="2026-02-10T05:10:32.931" v="362" actId="14100"/>
        <pc:sldMkLst>
          <pc:docMk/>
          <pc:sldMk cId="1024088765" sldId="295"/>
        </pc:sldMkLst>
        <pc:spChg chg="mod">
          <ac:chgData name="Samson Zhou" userId="be955f33642ecbf5" providerId="LiveId" clId="{18D9C49A-30F7-48FE-9D6C-E100F2E84471}" dt="2026-02-10T05:10:32.931" v="362" actId="14100"/>
          <ac:spMkLst>
            <pc:docMk/>
            <pc:sldMk cId="1024088765" sldId="295"/>
            <ac:spMk id="4" creationId="{65305CF5-91C6-4C1C-8EA6-EF497B667CAF}"/>
          </ac:spMkLst>
        </pc:spChg>
      </pc:sldChg>
      <pc:sldChg chg="addSp delSp modSp mod">
        <pc:chgData name="Samson Zhou" userId="be955f33642ecbf5" providerId="LiveId" clId="{18D9C49A-30F7-48FE-9D6C-E100F2E84471}" dt="2026-02-10T05:10:39.185" v="364"/>
        <pc:sldMkLst>
          <pc:docMk/>
          <pc:sldMk cId="3156409291" sldId="296"/>
        </pc:sldMkLst>
        <pc:spChg chg="add mod">
          <ac:chgData name="Samson Zhou" userId="be955f33642ecbf5" providerId="LiveId" clId="{18D9C49A-30F7-48FE-9D6C-E100F2E84471}" dt="2026-02-10T05:10:39.185" v="364"/>
          <ac:spMkLst>
            <pc:docMk/>
            <pc:sldMk cId="3156409291" sldId="296"/>
            <ac:spMk id="3" creationId="{D31F85D8-FB55-BC13-93A4-C3A72287D9D1}"/>
          </ac:spMkLst>
        </pc:spChg>
        <pc:spChg chg="add mod">
          <ac:chgData name="Samson Zhou" userId="be955f33642ecbf5" providerId="LiveId" clId="{18D9C49A-30F7-48FE-9D6C-E100F2E84471}" dt="2026-02-10T05:10:39.185" v="364"/>
          <ac:spMkLst>
            <pc:docMk/>
            <pc:sldMk cId="3156409291" sldId="296"/>
            <ac:spMk id="4" creationId="{9D49C415-A313-1B0A-4E00-F0FF9FF8D890}"/>
          </ac:spMkLst>
        </pc:spChg>
        <pc:spChg chg="del">
          <ac:chgData name="Samson Zhou" userId="be955f33642ecbf5" providerId="LiveId" clId="{18D9C49A-30F7-48FE-9D6C-E100F2E84471}" dt="2026-02-10T05:10:38.865" v="363" actId="478"/>
          <ac:spMkLst>
            <pc:docMk/>
            <pc:sldMk cId="3156409291" sldId="296"/>
            <ac:spMk id="44" creationId="{7A947525-5CD8-4F4C-88E9-B0C8AF2D0F3F}"/>
          </ac:spMkLst>
        </pc:spChg>
        <pc:spChg chg="del">
          <ac:chgData name="Samson Zhou" userId="be955f33642ecbf5" providerId="LiveId" clId="{18D9C49A-30F7-48FE-9D6C-E100F2E84471}" dt="2026-02-10T05:10:38.865" v="363" actId="478"/>
          <ac:spMkLst>
            <pc:docMk/>
            <pc:sldMk cId="3156409291" sldId="296"/>
            <ac:spMk id="47" creationId="{23E6A3F1-D7E8-4E4E-BB49-C507DDACD875}"/>
          </ac:spMkLst>
        </pc:spChg>
      </pc:sldChg>
      <pc:sldChg chg="addSp delSp modSp mod">
        <pc:chgData name="Samson Zhou" userId="be955f33642ecbf5" providerId="LiveId" clId="{18D9C49A-30F7-48FE-9D6C-E100F2E84471}" dt="2026-02-10T05:10:44.386" v="366"/>
        <pc:sldMkLst>
          <pc:docMk/>
          <pc:sldMk cId="631365215" sldId="297"/>
        </pc:sldMkLst>
        <pc:spChg chg="add mod">
          <ac:chgData name="Samson Zhou" userId="be955f33642ecbf5" providerId="LiveId" clId="{18D9C49A-30F7-48FE-9D6C-E100F2E84471}" dt="2026-02-10T05:10:44.386" v="366"/>
          <ac:spMkLst>
            <pc:docMk/>
            <pc:sldMk cId="631365215" sldId="297"/>
            <ac:spMk id="3" creationId="{07D1436F-D533-E233-38D3-1B5BB7719C4C}"/>
          </ac:spMkLst>
        </pc:spChg>
        <pc:spChg chg="add mod">
          <ac:chgData name="Samson Zhou" userId="be955f33642ecbf5" providerId="LiveId" clId="{18D9C49A-30F7-48FE-9D6C-E100F2E84471}" dt="2026-02-10T05:10:44.386" v="366"/>
          <ac:spMkLst>
            <pc:docMk/>
            <pc:sldMk cId="631365215" sldId="297"/>
            <ac:spMk id="4" creationId="{A6D1F70C-3AAA-A649-9314-8A5A14BD29F4}"/>
          </ac:spMkLst>
        </pc:spChg>
        <pc:spChg chg="del">
          <ac:chgData name="Samson Zhou" userId="be955f33642ecbf5" providerId="LiveId" clId="{18D9C49A-30F7-48FE-9D6C-E100F2E84471}" dt="2026-02-10T05:10:44.086" v="365" actId="478"/>
          <ac:spMkLst>
            <pc:docMk/>
            <pc:sldMk cId="631365215" sldId="297"/>
            <ac:spMk id="42" creationId="{CED4FF50-4BAD-412C-A3D2-7B354DFD0A04}"/>
          </ac:spMkLst>
        </pc:spChg>
        <pc:spChg chg="del">
          <ac:chgData name="Samson Zhou" userId="be955f33642ecbf5" providerId="LiveId" clId="{18D9C49A-30F7-48FE-9D6C-E100F2E84471}" dt="2026-02-10T05:10:44.086" v="365" actId="478"/>
          <ac:spMkLst>
            <pc:docMk/>
            <pc:sldMk cId="631365215" sldId="297"/>
            <ac:spMk id="47" creationId="{D7334CC7-3FBD-45A3-B89B-914AC52D5568}"/>
          </ac:spMkLst>
        </pc:spChg>
      </pc:sldChg>
      <pc:sldChg chg="addSp delSp modSp mod">
        <pc:chgData name="Samson Zhou" userId="be955f33642ecbf5" providerId="LiveId" clId="{18D9C49A-30F7-48FE-9D6C-E100F2E84471}" dt="2026-02-10T05:10:49.639" v="368"/>
        <pc:sldMkLst>
          <pc:docMk/>
          <pc:sldMk cId="4147419686" sldId="298"/>
        </pc:sldMkLst>
        <pc:spChg chg="add mod">
          <ac:chgData name="Samson Zhou" userId="be955f33642ecbf5" providerId="LiveId" clId="{18D9C49A-30F7-48FE-9D6C-E100F2E84471}" dt="2026-02-10T05:10:49.639" v="368"/>
          <ac:spMkLst>
            <pc:docMk/>
            <pc:sldMk cId="4147419686" sldId="298"/>
            <ac:spMk id="3" creationId="{ED616891-0454-0D15-C78E-336DF3304AD0}"/>
          </ac:spMkLst>
        </pc:spChg>
        <pc:spChg chg="add mod">
          <ac:chgData name="Samson Zhou" userId="be955f33642ecbf5" providerId="LiveId" clId="{18D9C49A-30F7-48FE-9D6C-E100F2E84471}" dt="2026-02-10T05:10:49.639" v="368"/>
          <ac:spMkLst>
            <pc:docMk/>
            <pc:sldMk cId="4147419686" sldId="298"/>
            <ac:spMk id="4" creationId="{B23A1FC7-BE34-0912-9D6C-0EAD9C9D5E77}"/>
          </ac:spMkLst>
        </pc:spChg>
        <pc:spChg chg="del">
          <ac:chgData name="Samson Zhou" userId="be955f33642ecbf5" providerId="LiveId" clId="{18D9C49A-30F7-48FE-9D6C-E100F2E84471}" dt="2026-02-10T05:10:49.316" v="367" actId="478"/>
          <ac:spMkLst>
            <pc:docMk/>
            <pc:sldMk cId="4147419686" sldId="298"/>
            <ac:spMk id="39" creationId="{8E576550-E12D-4B2D-8E3E-0F228118882E}"/>
          </ac:spMkLst>
        </pc:spChg>
        <pc:spChg chg="del">
          <ac:chgData name="Samson Zhou" userId="be955f33642ecbf5" providerId="LiveId" clId="{18D9C49A-30F7-48FE-9D6C-E100F2E84471}" dt="2026-02-10T05:10:49.316" v="367" actId="478"/>
          <ac:spMkLst>
            <pc:docMk/>
            <pc:sldMk cId="4147419686" sldId="298"/>
            <ac:spMk id="47" creationId="{95D420A5-2E0B-493B-A744-F1253C3E6E2A}"/>
          </ac:spMkLst>
        </pc:spChg>
      </pc:sldChg>
      <pc:sldChg chg="addSp delSp modSp mod">
        <pc:chgData name="Samson Zhou" userId="be955f33642ecbf5" providerId="LiveId" clId="{18D9C49A-30F7-48FE-9D6C-E100F2E84471}" dt="2026-02-10T05:10:57.808" v="372"/>
        <pc:sldMkLst>
          <pc:docMk/>
          <pc:sldMk cId="2010350312" sldId="299"/>
        </pc:sldMkLst>
        <pc:spChg chg="add mod">
          <ac:chgData name="Samson Zhou" userId="be955f33642ecbf5" providerId="LiveId" clId="{18D9C49A-30F7-48FE-9D6C-E100F2E84471}" dt="2026-02-10T05:10:54.098" v="370"/>
          <ac:spMkLst>
            <pc:docMk/>
            <pc:sldMk cId="2010350312" sldId="299"/>
            <ac:spMk id="3" creationId="{2A350566-BD5C-D911-CE22-042228D736D6}"/>
          </ac:spMkLst>
        </pc:spChg>
        <pc:spChg chg="add mod">
          <ac:chgData name="Samson Zhou" userId="be955f33642ecbf5" providerId="LiveId" clId="{18D9C49A-30F7-48FE-9D6C-E100F2E84471}" dt="2026-02-10T05:10:54.098" v="370"/>
          <ac:spMkLst>
            <pc:docMk/>
            <pc:sldMk cId="2010350312" sldId="299"/>
            <ac:spMk id="4" creationId="{C92284DA-387A-7395-AFDF-64FA4E3F3CD7}"/>
          </ac:spMkLst>
        </pc:spChg>
        <pc:spChg chg="add mod">
          <ac:chgData name="Samson Zhou" userId="be955f33642ecbf5" providerId="LiveId" clId="{18D9C49A-30F7-48FE-9D6C-E100F2E84471}" dt="2026-02-10T05:10:57.808" v="372"/>
          <ac:spMkLst>
            <pc:docMk/>
            <pc:sldMk cId="2010350312" sldId="299"/>
            <ac:spMk id="5" creationId="{478FADA2-FD5F-AAED-8CC8-FB7BCD5CB172}"/>
          </ac:spMkLst>
        </pc:spChg>
        <pc:spChg chg="add mod">
          <ac:chgData name="Samson Zhou" userId="be955f33642ecbf5" providerId="LiveId" clId="{18D9C49A-30F7-48FE-9D6C-E100F2E84471}" dt="2026-02-10T05:10:57.808" v="372"/>
          <ac:spMkLst>
            <pc:docMk/>
            <pc:sldMk cId="2010350312" sldId="299"/>
            <ac:spMk id="6" creationId="{72A3B1BA-09CB-8292-2C03-3F9A6E2FFF90}"/>
          </ac:spMkLst>
        </pc:spChg>
        <pc:spChg chg="del">
          <ac:chgData name="Samson Zhou" userId="be955f33642ecbf5" providerId="LiveId" clId="{18D9C49A-30F7-48FE-9D6C-E100F2E84471}" dt="2026-02-10T05:10:57.492" v="371" actId="478"/>
          <ac:spMkLst>
            <pc:docMk/>
            <pc:sldMk cId="2010350312" sldId="299"/>
            <ac:spMk id="43" creationId="{B68B898E-4378-4959-AD36-E0402F1F1BEB}"/>
          </ac:spMkLst>
        </pc:spChg>
        <pc:spChg chg="del">
          <ac:chgData name="Samson Zhou" userId="be955f33642ecbf5" providerId="LiveId" clId="{18D9C49A-30F7-48FE-9D6C-E100F2E84471}" dt="2026-02-10T05:10:53.750" v="369" actId="478"/>
          <ac:spMkLst>
            <pc:docMk/>
            <pc:sldMk cId="2010350312" sldId="299"/>
            <ac:spMk id="50" creationId="{A1D428E8-6B1E-4892-B390-FD9F4CB722CC}"/>
          </ac:spMkLst>
        </pc:spChg>
      </pc:sldChg>
      <pc:sldChg chg="addSp delSp modSp mod">
        <pc:chgData name="Samson Zhou" userId="be955f33642ecbf5" providerId="LiveId" clId="{18D9C49A-30F7-48FE-9D6C-E100F2E84471}" dt="2026-02-10T05:11:06.368" v="374"/>
        <pc:sldMkLst>
          <pc:docMk/>
          <pc:sldMk cId="61517495" sldId="300"/>
        </pc:sldMkLst>
        <pc:spChg chg="add mod">
          <ac:chgData name="Samson Zhou" userId="be955f33642ecbf5" providerId="LiveId" clId="{18D9C49A-30F7-48FE-9D6C-E100F2E84471}" dt="2026-02-10T05:11:06.368" v="374"/>
          <ac:spMkLst>
            <pc:docMk/>
            <pc:sldMk cId="61517495" sldId="300"/>
            <ac:spMk id="3" creationId="{E19B07FA-2D5B-3828-AEB6-8A015E943E00}"/>
          </ac:spMkLst>
        </pc:spChg>
        <pc:spChg chg="add mod">
          <ac:chgData name="Samson Zhou" userId="be955f33642ecbf5" providerId="LiveId" clId="{18D9C49A-30F7-48FE-9D6C-E100F2E84471}" dt="2026-02-10T05:11:06.368" v="374"/>
          <ac:spMkLst>
            <pc:docMk/>
            <pc:sldMk cId="61517495" sldId="300"/>
            <ac:spMk id="4" creationId="{8BA4F8B7-0A2F-BD49-5B65-1760D92B48EE}"/>
          </ac:spMkLst>
        </pc:spChg>
        <pc:spChg chg="del">
          <ac:chgData name="Samson Zhou" userId="be955f33642ecbf5" providerId="LiveId" clId="{18D9C49A-30F7-48FE-9D6C-E100F2E84471}" dt="2026-02-10T05:11:06.013" v="373" actId="478"/>
          <ac:spMkLst>
            <pc:docMk/>
            <pc:sldMk cId="61517495" sldId="300"/>
            <ac:spMk id="40" creationId="{9ABB93BB-9460-40E0-B342-69612C49B89B}"/>
          </ac:spMkLst>
        </pc:spChg>
        <pc:spChg chg="del">
          <ac:chgData name="Samson Zhou" userId="be955f33642ecbf5" providerId="LiveId" clId="{18D9C49A-30F7-48FE-9D6C-E100F2E84471}" dt="2026-02-10T05:11:06.013" v="373" actId="478"/>
          <ac:spMkLst>
            <pc:docMk/>
            <pc:sldMk cId="61517495" sldId="300"/>
            <ac:spMk id="48" creationId="{28B0B70F-631F-4034-8122-C58C31B15584}"/>
          </ac:spMkLst>
        </pc:spChg>
      </pc:sldChg>
      <pc:sldChg chg="addSp delSp modSp mod">
        <pc:chgData name="Samson Zhou" userId="be955f33642ecbf5" providerId="LiveId" clId="{18D9C49A-30F7-48FE-9D6C-E100F2E84471}" dt="2026-02-10T05:11:11.869" v="376"/>
        <pc:sldMkLst>
          <pc:docMk/>
          <pc:sldMk cId="1702604067" sldId="301"/>
        </pc:sldMkLst>
        <pc:spChg chg="add mod">
          <ac:chgData name="Samson Zhou" userId="be955f33642ecbf5" providerId="LiveId" clId="{18D9C49A-30F7-48FE-9D6C-E100F2E84471}" dt="2026-02-10T05:11:11.869" v="376"/>
          <ac:spMkLst>
            <pc:docMk/>
            <pc:sldMk cId="1702604067" sldId="301"/>
            <ac:spMk id="3" creationId="{3AF286C9-3A6F-5A01-C3F0-F84CD71EAC53}"/>
          </ac:spMkLst>
        </pc:spChg>
        <pc:spChg chg="add mod">
          <ac:chgData name="Samson Zhou" userId="be955f33642ecbf5" providerId="LiveId" clId="{18D9C49A-30F7-48FE-9D6C-E100F2E84471}" dt="2026-02-10T05:11:11.869" v="376"/>
          <ac:spMkLst>
            <pc:docMk/>
            <pc:sldMk cId="1702604067" sldId="301"/>
            <ac:spMk id="4" creationId="{49A7D596-34AA-A54C-7F0E-C1DA17198902}"/>
          </ac:spMkLst>
        </pc:spChg>
        <pc:spChg chg="del">
          <ac:chgData name="Samson Zhou" userId="be955f33642ecbf5" providerId="LiveId" clId="{18D9C49A-30F7-48FE-9D6C-E100F2E84471}" dt="2026-02-10T05:11:11.514" v="375" actId="478"/>
          <ac:spMkLst>
            <pc:docMk/>
            <pc:sldMk cId="1702604067" sldId="301"/>
            <ac:spMk id="41" creationId="{513673AE-0CD1-4DC2-8DD2-21935160B921}"/>
          </ac:spMkLst>
        </pc:spChg>
        <pc:spChg chg="del">
          <ac:chgData name="Samson Zhou" userId="be955f33642ecbf5" providerId="LiveId" clId="{18D9C49A-30F7-48FE-9D6C-E100F2E84471}" dt="2026-02-10T05:11:11.514" v="375" actId="478"/>
          <ac:spMkLst>
            <pc:docMk/>
            <pc:sldMk cId="1702604067" sldId="301"/>
            <ac:spMk id="47" creationId="{C572215E-BCBE-4566-923A-89B2FE826594}"/>
          </ac:spMkLst>
        </pc:spChg>
      </pc:sldChg>
      <pc:sldChg chg="addSp delSp modSp mod">
        <pc:chgData name="Samson Zhou" userId="be955f33642ecbf5" providerId="LiveId" clId="{18D9C49A-30F7-48FE-9D6C-E100F2E84471}" dt="2026-02-10T05:11:16.185" v="378"/>
        <pc:sldMkLst>
          <pc:docMk/>
          <pc:sldMk cId="788046959" sldId="302"/>
        </pc:sldMkLst>
        <pc:spChg chg="add mod">
          <ac:chgData name="Samson Zhou" userId="be955f33642ecbf5" providerId="LiveId" clId="{18D9C49A-30F7-48FE-9D6C-E100F2E84471}" dt="2026-02-10T05:11:16.185" v="378"/>
          <ac:spMkLst>
            <pc:docMk/>
            <pc:sldMk cId="788046959" sldId="302"/>
            <ac:spMk id="3" creationId="{C6FF430D-3B41-411C-2224-3740C8818548}"/>
          </ac:spMkLst>
        </pc:spChg>
        <pc:spChg chg="add mod">
          <ac:chgData name="Samson Zhou" userId="be955f33642ecbf5" providerId="LiveId" clId="{18D9C49A-30F7-48FE-9D6C-E100F2E84471}" dt="2026-02-10T05:11:16.185" v="378"/>
          <ac:spMkLst>
            <pc:docMk/>
            <pc:sldMk cId="788046959" sldId="302"/>
            <ac:spMk id="4" creationId="{FCBD70BA-7505-034E-9972-6A647773146F}"/>
          </ac:spMkLst>
        </pc:spChg>
        <pc:spChg chg="del">
          <ac:chgData name="Samson Zhou" userId="be955f33642ecbf5" providerId="LiveId" clId="{18D9C49A-30F7-48FE-9D6C-E100F2E84471}" dt="2026-02-10T05:11:15.885" v="377" actId="478"/>
          <ac:spMkLst>
            <pc:docMk/>
            <pc:sldMk cId="788046959" sldId="302"/>
            <ac:spMk id="49" creationId="{E24ED75F-4348-4BB6-BA33-1B10952227CB}"/>
          </ac:spMkLst>
        </pc:spChg>
        <pc:spChg chg="del">
          <ac:chgData name="Samson Zhou" userId="be955f33642ecbf5" providerId="LiveId" clId="{18D9C49A-30F7-48FE-9D6C-E100F2E84471}" dt="2026-02-10T05:11:15.885" v="377" actId="478"/>
          <ac:spMkLst>
            <pc:docMk/>
            <pc:sldMk cId="788046959" sldId="302"/>
            <ac:spMk id="50" creationId="{AF20C5F4-BC83-4E6D-BDF1-CF31C1039EAC}"/>
          </ac:spMkLst>
        </pc:spChg>
      </pc:sldChg>
      <pc:sldChg chg="addSp delSp modSp mod">
        <pc:chgData name="Samson Zhou" userId="be955f33642ecbf5" providerId="LiveId" clId="{18D9C49A-30F7-48FE-9D6C-E100F2E84471}" dt="2026-02-10T05:11:21.516" v="380"/>
        <pc:sldMkLst>
          <pc:docMk/>
          <pc:sldMk cId="2595506181" sldId="303"/>
        </pc:sldMkLst>
        <pc:spChg chg="add mod">
          <ac:chgData name="Samson Zhou" userId="be955f33642ecbf5" providerId="LiveId" clId="{18D9C49A-30F7-48FE-9D6C-E100F2E84471}" dt="2026-02-10T05:11:21.516" v="380"/>
          <ac:spMkLst>
            <pc:docMk/>
            <pc:sldMk cId="2595506181" sldId="303"/>
            <ac:spMk id="3" creationId="{13BE246A-9F31-BA34-EEEF-96122901C4BF}"/>
          </ac:spMkLst>
        </pc:spChg>
        <pc:spChg chg="add mod">
          <ac:chgData name="Samson Zhou" userId="be955f33642ecbf5" providerId="LiveId" clId="{18D9C49A-30F7-48FE-9D6C-E100F2E84471}" dt="2026-02-10T05:11:21.516" v="380"/>
          <ac:spMkLst>
            <pc:docMk/>
            <pc:sldMk cId="2595506181" sldId="303"/>
            <ac:spMk id="4" creationId="{A9D2065B-5733-FB68-5442-7F63D09BEB28}"/>
          </ac:spMkLst>
        </pc:spChg>
        <pc:spChg chg="del">
          <ac:chgData name="Samson Zhou" userId="be955f33642ecbf5" providerId="LiveId" clId="{18D9C49A-30F7-48FE-9D6C-E100F2E84471}" dt="2026-02-10T05:11:21.146" v="379" actId="478"/>
          <ac:spMkLst>
            <pc:docMk/>
            <pc:sldMk cId="2595506181" sldId="303"/>
            <ac:spMk id="47" creationId="{E3705A99-1488-4E98-A402-21224FC05880}"/>
          </ac:spMkLst>
        </pc:spChg>
        <pc:spChg chg="del">
          <ac:chgData name="Samson Zhou" userId="be955f33642ecbf5" providerId="LiveId" clId="{18D9C49A-30F7-48FE-9D6C-E100F2E84471}" dt="2026-02-10T05:11:21.146" v="379" actId="478"/>
          <ac:spMkLst>
            <pc:docMk/>
            <pc:sldMk cId="2595506181" sldId="303"/>
            <ac:spMk id="50" creationId="{F0FE6D4C-725B-4D4B-A1F1-6D9CEC608316}"/>
          </ac:spMkLst>
        </pc:spChg>
      </pc:sldChg>
      <pc:sldChg chg="addSp delSp modSp mod">
        <pc:chgData name="Samson Zhou" userId="be955f33642ecbf5" providerId="LiveId" clId="{18D9C49A-30F7-48FE-9D6C-E100F2E84471}" dt="2026-02-10T05:11:28.948" v="383"/>
        <pc:sldMkLst>
          <pc:docMk/>
          <pc:sldMk cId="1561292167" sldId="304"/>
        </pc:sldMkLst>
        <pc:spChg chg="add mod">
          <ac:chgData name="Samson Zhou" userId="be955f33642ecbf5" providerId="LiveId" clId="{18D9C49A-30F7-48FE-9D6C-E100F2E84471}" dt="2026-02-10T05:11:28.948" v="383"/>
          <ac:spMkLst>
            <pc:docMk/>
            <pc:sldMk cId="1561292167" sldId="304"/>
            <ac:spMk id="3" creationId="{13449289-4905-C46B-AA85-4EDDE593443F}"/>
          </ac:spMkLst>
        </pc:spChg>
        <pc:spChg chg="add mod">
          <ac:chgData name="Samson Zhou" userId="be955f33642ecbf5" providerId="LiveId" clId="{18D9C49A-30F7-48FE-9D6C-E100F2E84471}" dt="2026-02-10T05:11:28.948" v="383"/>
          <ac:spMkLst>
            <pc:docMk/>
            <pc:sldMk cId="1561292167" sldId="304"/>
            <ac:spMk id="4" creationId="{90F5987F-53E3-44F1-F57B-D4887B7B1817}"/>
          </ac:spMkLst>
        </pc:spChg>
        <pc:spChg chg="del">
          <ac:chgData name="Samson Zhou" userId="be955f33642ecbf5" providerId="LiveId" clId="{18D9C49A-30F7-48FE-9D6C-E100F2E84471}" dt="2026-02-10T05:11:28.573" v="382" actId="478"/>
          <ac:spMkLst>
            <pc:docMk/>
            <pc:sldMk cId="1561292167" sldId="304"/>
            <ac:spMk id="48" creationId="{FF176456-514B-4608-ABCD-3061F425F95E}"/>
          </ac:spMkLst>
        </pc:spChg>
        <pc:spChg chg="del">
          <ac:chgData name="Samson Zhou" userId="be955f33642ecbf5" providerId="LiveId" clId="{18D9C49A-30F7-48FE-9D6C-E100F2E84471}" dt="2026-02-10T05:11:26.387" v="381" actId="478"/>
          <ac:spMkLst>
            <pc:docMk/>
            <pc:sldMk cId="1561292167" sldId="304"/>
            <ac:spMk id="50" creationId="{BB41692E-DBAC-4F1F-BB05-8D410B35DDB5}"/>
          </ac:spMkLst>
        </pc:spChg>
      </pc:sldChg>
      <pc:sldChg chg="addSp delSp modSp mod">
        <pc:chgData name="Samson Zhou" userId="be955f33642ecbf5" providerId="LiveId" clId="{18D9C49A-30F7-48FE-9D6C-E100F2E84471}" dt="2026-02-10T05:11:34.174" v="385"/>
        <pc:sldMkLst>
          <pc:docMk/>
          <pc:sldMk cId="1370630543" sldId="305"/>
        </pc:sldMkLst>
        <pc:spChg chg="add mod">
          <ac:chgData name="Samson Zhou" userId="be955f33642ecbf5" providerId="LiveId" clId="{18D9C49A-30F7-48FE-9D6C-E100F2E84471}" dt="2026-02-10T05:11:34.174" v="385"/>
          <ac:spMkLst>
            <pc:docMk/>
            <pc:sldMk cId="1370630543" sldId="305"/>
            <ac:spMk id="3" creationId="{B979F7DA-2667-8BD3-6BEF-6DB07A8F044F}"/>
          </ac:spMkLst>
        </pc:spChg>
        <pc:spChg chg="add mod">
          <ac:chgData name="Samson Zhou" userId="be955f33642ecbf5" providerId="LiveId" clId="{18D9C49A-30F7-48FE-9D6C-E100F2E84471}" dt="2026-02-10T05:11:34.174" v="385"/>
          <ac:spMkLst>
            <pc:docMk/>
            <pc:sldMk cId="1370630543" sldId="305"/>
            <ac:spMk id="4" creationId="{72179E25-F06F-CE66-3D05-B20FD01E2DC6}"/>
          </ac:spMkLst>
        </pc:spChg>
        <pc:spChg chg="del">
          <ac:chgData name="Samson Zhou" userId="be955f33642ecbf5" providerId="LiveId" clId="{18D9C49A-30F7-48FE-9D6C-E100F2E84471}" dt="2026-02-10T05:11:33.834" v="384" actId="478"/>
          <ac:spMkLst>
            <pc:docMk/>
            <pc:sldMk cId="1370630543" sldId="305"/>
            <ac:spMk id="48" creationId="{766E8AAB-401B-4135-B10F-01BA25E567C1}"/>
          </ac:spMkLst>
        </pc:spChg>
        <pc:spChg chg="del">
          <ac:chgData name="Samson Zhou" userId="be955f33642ecbf5" providerId="LiveId" clId="{18D9C49A-30F7-48FE-9D6C-E100F2E84471}" dt="2026-02-10T05:11:33.834" v="384" actId="478"/>
          <ac:spMkLst>
            <pc:docMk/>
            <pc:sldMk cId="1370630543" sldId="305"/>
            <ac:spMk id="50" creationId="{35827BDB-F0B2-4F49-B483-64C15BCB64B8}"/>
          </ac:spMkLst>
        </pc:spChg>
      </pc:sldChg>
      <pc:sldChg chg="addSp delSp modSp mod">
        <pc:chgData name="Samson Zhou" userId="be955f33642ecbf5" providerId="LiveId" clId="{18D9C49A-30F7-48FE-9D6C-E100F2E84471}" dt="2026-02-10T05:11:40.290" v="387"/>
        <pc:sldMkLst>
          <pc:docMk/>
          <pc:sldMk cId="3822808225" sldId="306"/>
        </pc:sldMkLst>
        <pc:spChg chg="add mod">
          <ac:chgData name="Samson Zhou" userId="be955f33642ecbf5" providerId="LiveId" clId="{18D9C49A-30F7-48FE-9D6C-E100F2E84471}" dt="2026-02-10T05:11:40.290" v="387"/>
          <ac:spMkLst>
            <pc:docMk/>
            <pc:sldMk cId="3822808225" sldId="306"/>
            <ac:spMk id="3" creationId="{70C8107B-BA00-3764-4487-477FE163B36C}"/>
          </ac:spMkLst>
        </pc:spChg>
        <pc:spChg chg="add mod">
          <ac:chgData name="Samson Zhou" userId="be955f33642ecbf5" providerId="LiveId" clId="{18D9C49A-30F7-48FE-9D6C-E100F2E84471}" dt="2026-02-10T05:11:40.290" v="387"/>
          <ac:spMkLst>
            <pc:docMk/>
            <pc:sldMk cId="3822808225" sldId="306"/>
            <ac:spMk id="4" creationId="{8D7EB417-F43D-078B-675A-42D2608AEA7E}"/>
          </ac:spMkLst>
        </pc:spChg>
        <pc:spChg chg="del">
          <ac:chgData name="Samson Zhou" userId="be955f33642ecbf5" providerId="LiveId" clId="{18D9C49A-30F7-48FE-9D6C-E100F2E84471}" dt="2026-02-10T05:11:39.975" v="386" actId="478"/>
          <ac:spMkLst>
            <pc:docMk/>
            <pc:sldMk cId="3822808225" sldId="306"/>
            <ac:spMk id="48" creationId="{346B6AEF-8D9A-48C7-9657-2B13FB6412C7}"/>
          </ac:spMkLst>
        </pc:spChg>
        <pc:spChg chg="del">
          <ac:chgData name="Samson Zhou" userId="be955f33642ecbf5" providerId="LiveId" clId="{18D9C49A-30F7-48FE-9D6C-E100F2E84471}" dt="2026-02-10T05:11:39.975" v="386" actId="478"/>
          <ac:spMkLst>
            <pc:docMk/>
            <pc:sldMk cId="3822808225" sldId="306"/>
            <ac:spMk id="50" creationId="{273AF1CF-37CD-4C30-9EA4-38FE424E4BA4}"/>
          </ac:spMkLst>
        </pc:spChg>
      </pc:sldChg>
      <pc:sldChg chg="del">
        <pc:chgData name="Samson Zhou" userId="be955f33642ecbf5" providerId="LiveId" clId="{18D9C49A-30F7-48FE-9D6C-E100F2E84471}" dt="2026-02-10T05:25:53.715" v="425" actId="2696"/>
        <pc:sldMkLst>
          <pc:docMk/>
          <pc:sldMk cId="1728719822" sldId="309"/>
        </pc:sldMkLst>
      </pc:sldChg>
      <pc:sldChg chg="add">
        <pc:chgData name="Samson Zhou" userId="be955f33642ecbf5" providerId="LiveId" clId="{18D9C49A-30F7-48FE-9D6C-E100F2E84471}" dt="2026-02-10T05:26:06.334" v="426"/>
        <pc:sldMkLst>
          <pc:docMk/>
          <pc:sldMk cId="2479296368" sldId="309"/>
        </pc:sldMkLst>
      </pc:sldChg>
      <pc:sldChg chg="add">
        <pc:chgData name="Samson Zhou" userId="be955f33642ecbf5" providerId="LiveId" clId="{18D9C49A-30F7-48FE-9D6C-E100F2E84471}" dt="2026-02-10T05:26:06.334" v="426"/>
        <pc:sldMkLst>
          <pc:docMk/>
          <pc:sldMk cId="80317377" sldId="310"/>
        </pc:sldMkLst>
      </pc:sldChg>
      <pc:sldChg chg="del">
        <pc:chgData name="Samson Zhou" userId="be955f33642ecbf5" providerId="LiveId" clId="{18D9C49A-30F7-48FE-9D6C-E100F2E84471}" dt="2026-02-10T05:25:53.715" v="425" actId="2696"/>
        <pc:sldMkLst>
          <pc:docMk/>
          <pc:sldMk cId="3130511485" sldId="310"/>
        </pc:sldMkLst>
      </pc:sldChg>
      <pc:sldChg chg="modSp mod modShow">
        <pc:chgData name="Samson Zhou" userId="be955f33642ecbf5" providerId="LiveId" clId="{18D9C49A-30F7-48FE-9D6C-E100F2E84471}" dt="2026-02-10T04:48:34" v="293" actId="207"/>
        <pc:sldMkLst>
          <pc:docMk/>
          <pc:sldMk cId="1650867352" sldId="325"/>
        </pc:sldMkLst>
        <pc:spChg chg="mod">
          <ac:chgData name="Samson Zhou" userId="be955f33642ecbf5" providerId="LiveId" clId="{18D9C49A-30F7-48FE-9D6C-E100F2E84471}" dt="2026-02-10T04:48:34" v="293" actId="207"/>
          <ac:spMkLst>
            <pc:docMk/>
            <pc:sldMk cId="1650867352" sldId="325"/>
            <ac:spMk id="3" creationId="{00000000-0000-0000-0000-000000000000}"/>
          </ac:spMkLst>
        </pc:spChg>
      </pc:sldChg>
      <pc:sldChg chg="del">
        <pc:chgData name="Samson Zhou" userId="be955f33642ecbf5" providerId="LiveId" clId="{18D9C49A-30F7-48FE-9D6C-E100F2E84471}" dt="2026-02-10T04:48:59.670" v="298" actId="47"/>
        <pc:sldMkLst>
          <pc:docMk/>
          <pc:sldMk cId="2961978341" sldId="339"/>
        </pc:sldMkLst>
      </pc:sldChg>
      <pc:sldChg chg="del">
        <pc:chgData name="Samson Zhou" userId="be955f33642ecbf5" providerId="LiveId" clId="{18D9C49A-30F7-48FE-9D6C-E100F2E84471}" dt="2026-02-10T04:37:24.933" v="97" actId="47"/>
        <pc:sldMkLst>
          <pc:docMk/>
          <pc:sldMk cId="133888136" sldId="354"/>
        </pc:sldMkLst>
      </pc:sldChg>
      <pc:sldChg chg="delSp modSp add mod">
        <pc:chgData name="Samson Zhou" userId="be955f33642ecbf5" providerId="LiveId" clId="{18D9C49A-30F7-48FE-9D6C-E100F2E84471}" dt="2026-02-10T05:40:35.220" v="445" actId="478"/>
        <pc:sldMkLst>
          <pc:docMk/>
          <pc:sldMk cId="35974925" sldId="355"/>
        </pc:sldMkLst>
        <pc:spChg chg="mod">
          <ac:chgData name="Samson Zhou" userId="be955f33642ecbf5" providerId="LiveId" clId="{18D9C49A-30F7-48FE-9D6C-E100F2E84471}" dt="2026-02-10T03:58:27.222" v="2" actId="207"/>
          <ac:spMkLst>
            <pc:docMk/>
            <pc:sldMk cId="35974925" sldId="355"/>
            <ac:spMk id="2" creationId="{00000000-0000-0000-0000-000000000000}"/>
          </ac:spMkLst>
        </pc:spChg>
        <pc:spChg chg="del">
          <ac:chgData name="Samson Zhou" userId="be955f33642ecbf5" providerId="LiveId" clId="{18D9C49A-30F7-48FE-9D6C-E100F2E84471}" dt="2026-02-10T05:40:35.220" v="445" actId="478"/>
          <ac:spMkLst>
            <pc:docMk/>
            <pc:sldMk cId="35974925" sldId="355"/>
            <ac:spMk id="14" creationId="{00000000-0000-0000-0000-000000000000}"/>
          </ac:spMkLst>
        </pc:spChg>
      </pc:sldChg>
      <pc:sldChg chg="delSp modSp add mod">
        <pc:chgData name="Samson Zhou" userId="be955f33642ecbf5" providerId="LiveId" clId="{18D9C49A-30F7-48FE-9D6C-E100F2E84471}" dt="2026-02-10T05:40:28.900" v="443" actId="478"/>
        <pc:sldMkLst>
          <pc:docMk/>
          <pc:sldMk cId="483686851" sldId="356"/>
        </pc:sldMkLst>
        <pc:spChg chg="mod">
          <ac:chgData name="Samson Zhou" userId="be955f33642ecbf5" providerId="LiveId" clId="{18D9C49A-30F7-48FE-9D6C-E100F2E84471}" dt="2026-02-10T04:17:48.753" v="12" actId="207"/>
          <ac:spMkLst>
            <pc:docMk/>
            <pc:sldMk cId="483686851" sldId="356"/>
            <ac:spMk id="2" creationId="{00000000-0000-0000-0000-000000000000}"/>
          </ac:spMkLst>
        </pc:spChg>
        <pc:spChg chg="mod">
          <ac:chgData name="Samson Zhou" userId="be955f33642ecbf5" providerId="LiveId" clId="{18D9C49A-30F7-48FE-9D6C-E100F2E84471}" dt="2026-02-10T04:18:30.569" v="55" actId="5793"/>
          <ac:spMkLst>
            <pc:docMk/>
            <pc:sldMk cId="483686851" sldId="356"/>
            <ac:spMk id="3" creationId="{00000000-0000-0000-0000-000000000000}"/>
          </ac:spMkLst>
        </pc:spChg>
        <pc:spChg chg="del">
          <ac:chgData name="Samson Zhou" userId="be955f33642ecbf5" providerId="LiveId" clId="{18D9C49A-30F7-48FE-9D6C-E100F2E84471}" dt="2026-02-10T05:40:28.900" v="443" actId="478"/>
          <ac:spMkLst>
            <pc:docMk/>
            <pc:sldMk cId="483686851" sldId="356"/>
            <ac:spMk id="10" creationId="{00000000-0000-0000-0000-000000000000}"/>
          </ac:spMkLst>
        </pc:spChg>
        <pc:spChg chg="mod">
          <ac:chgData name="Samson Zhou" userId="be955f33642ecbf5" providerId="LiveId" clId="{18D9C49A-30F7-48FE-9D6C-E100F2E84471}" dt="2026-02-10T04:18:10.622" v="17" actId="1076"/>
          <ac:spMkLst>
            <pc:docMk/>
            <pc:sldMk cId="483686851" sldId="356"/>
            <ac:spMk id="14" creationId="{00000000-0000-0000-0000-000000000000}"/>
          </ac:spMkLst>
        </pc:spChg>
        <pc:picChg chg="mod">
          <ac:chgData name="Samson Zhou" userId="be955f33642ecbf5" providerId="LiveId" clId="{18D9C49A-30F7-48FE-9D6C-E100F2E84471}" dt="2026-02-10T04:18:14.039" v="18" actId="1076"/>
          <ac:picMkLst>
            <pc:docMk/>
            <pc:sldMk cId="483686851" sldId="356"/>
            <ac:picMk id="15" creationId="{00000000-0000-0000-0000-000000000000}"/>
          </ac:picMkLst>
        </pc:picChg>
      </pc:sldChg>
      <pc:sldChg chg="modSp add del mod">
        <pc:chgData name="Samson Zhou" userId="be955f33642ecbf5" providerId="LiveId" clId="{18D9C49A-30F7-48FE-9D6C-E100F2E84471}" dt="2026-02-10T04:17:12.575" v="5" actId="47"/>
        <pc:sldMkLst>
          <pc:docMk/>
          <pc:sldMk cId="3102565525" sldId="356"/>
        </pc:sldMkLst>
        <pc:spChg chg="mod">
          <ac:chgData name="Samson Zhou" userId="be955f33642ecbf5" providerId="LiveId" clId="{18D9C49A-30F7-48FE-9D6C-E100F2E84471}" dt="2026-02-10T04:13:36.527" v="4" actId="207"/>
          <ac:spMkLst>
            <pc:docMk/>
            <pc:sldMk cId="3102565525" sldId="356"/>
            <ac:spMk id="201" creationId="{00000000-0000-0000-0000-000000000000}"/>
          </ac:spMkLst>
        </pc:spChg>
      </pc:sldChg>
      <pc:sldChg chg="addSp delSp modSp add mod">
        <pc:chgData name="Samson Zhou" userId="be955f33642ecbf5" providerId="LiveId" clId="{18D9C49A-30F7-48FE-9D6C-E100F2E84471}" dt="2026-02-10T05:40:22.537" v="441" actId="478"/>
        <pc:sldMkLst>
          <pc:docMk/>
          <pc:sldMk cId="1454649291" sldId="357"/>
        </pc:sldMkLst>
        <pc:spChg chg="mod">
          <ac:chgData name="Samson Zhou" userId="be955f33642ecbf5" providerId="LiveId" clId="{18D9C49A-30F7-48FE-9D6C-E100F2E84471}" dt="2026-02-10T04:18:43.912" v="57"/>
          <ac:spMkLst>
            <pc:docMk/>
            <pc:sldMk cId="1454649291" sldId="357"/>
            <ac:spMk id="2" creationId="{00000000-0000-0000-0000-000000000000}"/>
          </ac:spMkLst>
        </pc:spChg>
        <pc:spChg chg="add mod">
          <ac:chgData name="Samson Zhou" userId="be955f33642ecbf5" providerId="LiveId" clId="{18D9C49A-30F7-48FE-9D6C-E100F2E84471}" dt="2026-02-10T05:39:54.341" v="435"/>
          <ac:spMkLst>
            <pc:docMk/>
            <pc:sldMk cId="1454649291" sldId="357"/>
            <ac:spMk id="4" creationId="{49050864-0847-BB3C-9422-4C287F90E18D}"/>
          </ac:spMkLst>
        </pc:spChg>
        <pc:spChg chg="add mod">
          <ac:chgData name="Samson Zhou" userId="be955f33642ecbf5" providerId="LiveId" clId="{18D9C49A-30F7-48FE-9D6C-E100F2E84471}" dt="2026-02-10T05:39:59.539" v="436"/>
          <ac:spMkLst>
            <pc:docMk/>
            <pc:sldMk cId="1454649291" sldId="357"/>
            <ac:spMk id="5" creationId="{0B8EA991-44A1-26F1-5738-DB93AD5B53A6}"/>
          </ac:spMkLst>
        </pc:spChg>
        <pc:spChg chg="del">
          <ac:chgData name="Samson Zhou" userId="be955f33642ecbf5" providerId="LiveId" clId="{18D9C49A-30F7-48FE-9D6C-E100F2E84471}" dt="2026-02-10T05:40:22.537" v="441" actId="478"/>
          <ac:spMkLst>
            <pc:docMk/>
            <pc:sldMk cId="1454649291" sldId="357"/>
            <ac:spMk id="10" creationId="{00000000-0000-0000-0000-000000000000}"/>
          </ac:spMkLst>
        </pc:spChg>
        <pc:spChg chg="del">
          <ac:chgData name="Samson Zhou" userId="be955f33642ecbf5" providerId="LiveId" clId="{18D9C49A-30F7-48FE-9D6C-E100F2E84471}" dt="2026-02-10T05:39:52.420" v="433" actId="478"/>
          <ac:spMkLst>
            <pc:docMk/>
            <pc:sldMk cId="1454649291" sldId="357"/>
            <ac:spMk id="14" creationId="{00000000-0000-0000-0000-000000000000}"/>
          </ac:spMkLst>
        </pc:spChg>
        <pc:picChg chg="add mod">
          <ac:chgData name="Samson Zhou" userId="be955f33642ecbf5" providerId="LiveId" clId="{18D9C49A-30F7-48FE-9D6C-E100F2E84471}" dt="2026-02-10T05:39:59.539" v="436"/>
          <ac:picMkLst>
            <pc:docMk/>
            <pc:sldMk cId="1454649291" sldId="357"/>
            <ac:picMk id="8" creationId="{F1DCD9AE-AD95-69E5-8986-B70B69FDB643}"/>
          </ac:picMkLst>
        </pc:picChg>
        <pc:picChg chg="mod">
          <ac:chgData name="Samson Zhou" userId="be955f33642ecbf5" providerId="LiveId" clId="{18D9C49A-30F7-48FE-9D6C-E100F2E84471}" dt="2026-02-10T05:40:16.721" v="440" actId="1076"/>
          <ac:picMkLst>
            <pc:docMk/>
            <pc:sldMk cId="1454649291" sldId="357"/>
            <ac:picMk id="13" creationId="{00000000-0000-0000-0000-000000000000}"/>
          </ac:picMkLst>
        </pc:picChg>
        <pc:picChg chg="del">
          <ac:chgData name="Samson Zhou" userId="be955f33642ecbf5" providerId="LiveId" clId="{18D9C49A-30F7-48FE-9D6C-E100F2E84471}" dt="2026-02-10T05:39:53.993" v="434" actId="478"/>
          <ac:picMkLst>
            <pc:docMk/>
            <pc:sldMk cId="1454649291" sldId="357"/>
            <ac:picMk id="15" creationId="{00000000-0000-0000-0000-000000000000}"/>
          </ac:picMkLst>
        </pc:picChg>
      </pc:sldChg>
      <pc:sldChg chg="addSp delSp modSp add mod">
        <pc:chgData name="Samson Zhou" userId="be955f33642ecbf5" providerId="LiveId" clId="{18D9C49A-30F7-48FE-9D6C-E100F2E84471}" dt="2026-02-10T05:46:05.043" v="465" actId="1076"/>
        <pc:sldMkLst>
          <pc:docMk/>
          <pc:sldMk cId="2130140099" sldId="358"/>
        </pc:sldMkLst>
        <pc:spChg chg="mod">
          <ac:chgData name="Samson Zhou" userId="be955f33642ecbf5" providerId="LiveId" clId="{18D9C49A-30F7-48FE-9D6C-E100F2E84471}" dt="2026-02-10T04:18:50.067" v="59" actId="207"/>
          <ac:spMkLst>
            <pc:docMk/>
            <pc:sldMk cId="2130140099" sldId="358"/>
            <ac:spMk id="2" creationId="{00000000-0000-0000-0000-000000000000}"/>
          </ac:spMkLst>
        </pc:spChg>
        <pc:spChg chg="add mod">
          <ac:chgData name="Samson Zhou" userId="be955f33642ecbf5" providerId="LiveId" clId="{18D9C49A-30F7-48FE-9D6C-E100F2E84471}" dt="2026-02-10T05:40:04.985" v="438"/>
          <ac:spMkLst>
            <pc:docMk/>
            <pc:sldMk cId="2130140099" sldId="358"/>
            <ac:spMk id="4" creationId="{EDE1A070-A7CB-90EA-45CD-E989797A429A}"/>
          </ac:spMkLst>
        </pc:spChg>
        <pc:spChg chg="del">
          <ac:chgData name="Samson Zhou" userId="be955f33642ecbf5" providerId="LiveId" clId="{18D9C49A-30F7-48FE-9D6C-E100F2E84471}" dt="2026-02-10T05:40:04.537" v="437" actId="478"/>
          <ac:spMkLst>
            <pc:docMk/>
            <pc:sldMk cId="2130140099" sldId="358"/>
            <ac:spMk id="8" creationId="{00000000-0000-0000-0000-000000000000}"/>
          </ac:spMkLst>
        </pc:spChg>
        <pc:spChg chg="del">
          <ac:chgData name="Samson Zhou" userId="be955f33642ecbf5" providerId="LiveId" clId="{18D9C49A-30F7-48FE-9D6C-E100F2E84471}" dt="2026-02-10T05:40:25.599" v="442" actId="478"/>
          <ac:spMkLst>
            <pc:docMk/>
            <pc:sldMk cId="2130140099" sldId="358"/>
            <ac:spMk id="10" creationId="{00000000-0000-0000-0000-000000000000}"/>
          </ac:spMkLst>
        </pc:spChg>
        <pc:picChg chg="add mod">
          <ac:chgData name="Samson Zhou" userId="be955f33642ecbf5" providerId="LiveId" clId="{18D9C49A-30F7-48FE-9D6C-E100F2E84471}" dt="2026-02-10T05:40:04.985" v="438"/>
          <ac:picMkLst>
            <pc:docMk/>
            <pc:sldMk cId="2130140099" sldId="358"/>
            <ac:picMk id="6" creationId="{FE6277DB-949F-78D9-CCC8-73E681CD9126}"/>
          </ac:picMkLst>
        </pc:picChg>
        <pc:picChg chg="del">
          <ac:chgData name="Samson Zhou" userId="be955f33642ecbf5" providerId="LiveId" clId="{18D9C49A-30F7-48FE-9D6C-E100F2E84471}" dt="2026-02-10T05:40:04.537" v="437" actId="478"/>
          <ac:picMkLst>
            <pc:docMk/>
            <pc:sldMk cId="2130140099" sldId="358"/>
            <ac:picMk id="12" creationId="{00000000-0000-0000-0000-000000000000}"/>
          </ac:picMkLst>
        </pc:picChg>
        <pc:picChg chg="mod">
          <ac:chgData name="Samson Zhou" userId="be955f33642ecbf5" providerId="LiveId" clId="{18D9C49A-30F7-48FE-9D6C-E100F2E84471}" dt="2026-02-10T05:46:05.043" v="465" actId="1076"/>
          <ac:picMkLst>
            <pc:docMk/>
            <pc:sldMk cId="2130140099" sldId="358"/>
            <ac:picMk id="3076" creationId="{00000000-0000-0000-0000-000000000000}"/>
          </ac:picMkLst>
        </pc:picChg>
      </pc:sldChg>
      <pc:sldChg chg="modSp add mod">
        <pc:chgData name="Samson Zhou" userId="be955f33642ecbf5" providerId="LiveId" clId="{18D9C49A-30F7-48FE-9D6C-E100F2E84471}" dt="2026-02-10T04:18:58.591" v="62" actId="207"/>
        <pc:sldMkLst>
          <pc:docMk/>
          <pc:sldMk cId="1420504742" sldId="359"/>
        </pc:sldMkLst>
        <pc:spChg chg="mod">
          <ac:chgData name="Samson Zhou" userId="be955f33642ecbf5" providerId="LiveId" clId="{18D9C49A-30F7-48FE-9D6C-E100F2E84471}" dt="2026-02-10T04:18:58.591" v="62" actId="207"/>
          <ac:spMkLst>
            <pc:docMk/>
            <pc:sldMk cId="1420504742" sldId="359"/>
            <ac:spMk id="2" creationId="{00000000-0000-0000-0000-000000000000}"/>
          </ac:spMkLst>
        </pc:spChg>
      </pc:sldChg>
      <pc:sldChg chg="delSp modSp add mod ord">
        <pc:chgData name="Samson Zhou" userId="be955f33642ecbf5" providerId="LiveId" clId="{18D9C49A-30F7-48FE-9D6C-E100F2E84471}" dt="2026-02-10T05:40:49.830" v="447" actId="478"/>
        <pc:sldMkLst>
          <pc:docMk/>
          <pc:sldMk cId="1084855968" sldId="360"/>
        </pc:sldMkLst>
        <pc:spChg chg="mod">
          <ac:chgData name="Samson Zhou" userId="be955f33642ecbf5" providerId="LiveId" clId="{18D9C49A-30F7-48FE-9D6C-E100F2E84471}" dt="2026-02-10T04:19:12.011" v="66" actId="207"/>
          <ac:spMkLst>
            <pc:docMk/>
            <pc:sldMk cId="1084855968" sldId="360"/>
            <ac:spMk id="2" creationId="{00000000-0000-0000-0000-000000000000}"/>
          </ac:spMkLst>
        </pc:spChg>
        <pc:spChg chg="del">
          <ac:chgData name="Samson Zhou" userId="be955f33642ecbf5" providerId="LiveId" clId="{18D9C49A-30F7-48FE-9D6C-E100F2E84471}" dt="2026-02-10T05:40:49.830" v="447" actId="478"/>
          <ac:spMkLst>
            <pc:docMk/>
            <pc:sldMk cId="1084855968" sldId="360"/>
            <ac:spMk id="20" creationId="{00000000-0000-0000-0000-000000000000}"/>
          </ac:spMkLst>
        </pc:spChg>
      </pc:sldChg>
      <pc:sldChg chg="delSp modSp add mod">
        <pc:chgData name="Samson Zhou" userId="be955f33642ecbf5" providerId="LiveId" clId="{18D9C49A-30F7-48FE-9D6C-E100F2E84471}" dt="2026-02-10T05:40:46.364" v="446" actId="478"/>
        <pc:sldMkLst>
          <pc:docMk/>
          <pc:sldMk cId="2879719785" sldId="361"/>
        </pc:sldMkLst>
        <pc:spChg chg="del">
          <ac:chgData name="Samson Zhou" userId="be955f33642ecbf5" providerId="LiveId" clId="{18D9C49A-30F7-48FE-9D6C-E100F2E84471}" dt="2026-02-10T05:40:46.364" v="446" actId="478"/>
          <ac:spMkLst>
            <pc:docMk/>
            <pc:sldMk cId="2879719785" sldId="361"/>
            <ac:spMk id="9" creationId="{00000000-0000-0000-0000-000000000000}"/>
          </ac:spMkLst>
        </pc:spChg>
        <pc:spChg chg="mod">
          <ac:chgData name="Samson Zhou" userId="be955f33642ecbf5" providerId="LiveId" clId="{18D9C49A-30F7-48FE-9D6C-E100F2E84471}" dt="2026-02-10T04:19:20.437" v="68" actId="207"/>
          <ac:spMkLst>
            <pc:docMk/>
            <pc:sldMk cId="2879719785" sldId="361"/>
            <ac:spMk id="420" creationId="{00000000-0000-0000-0000-000000000000}"/>
          </ac:spMkLst>
        </pc:spChg>
      </pc:sldChg>
      <pc:sldChg chg="delSp modSp add mod">
        <pc:chgData name="Samson Zhou" userId="be955f33642ecbf5" providerId="LiveId" clId="{18D9C49A-30F7-48FE-9D6C-E100F2E84471}" dt="2026-02-10T05:40:54.616" v="448" actId="478"/>
        <pc:sldMkLst>
          <pc:docMk/>
          <pc:sldMk cId="2994939399" sldId="362"/>
        </pc:sldMkLst>
        <pc:spChg chg="del">
          <ac:chgData name="Samson Zhou" userId="be955f33642ecbf5" providerId="LiveId" clId="{18D9C49A-30F7-48FE-9D6C-E100F2E84471}" dt="2026-02-10T05:40:54.616" v="448" actId="478"/>
          <ac:spMkLst>
            <pc:docMk/>
            <pc:sldMk cId="2994939399" sldId="362"/>
            <ac:spMk id="19" creationId="{00000000-0000-0000-0000-000000000000}"/>
          </ac:spMkLst>
        </pc:spChg>
        <pc:spChg chg="mod">
          <ac:chgData name="Samson Zhou" userId="be955f33642ecbf5" providerId="LiveId" clId="{18D9C49A-30F7-48FE-9D6C-E100F2E84471}" dt="2026-02-10T04:19:27.192" v="70" actId="207"/>
          <ac:spMkLst>
            <pc:docMk/>
            <pc:sldMk cId="2994939399" sldId="362"/>
            <ac:spMk id="448" creationId="{00000000-0000-0000-0000-000000000000}"/>
          </ac:spMkLst>
        </pc:spChg>
      </pc:sldChg>
      <pc:sldChg chg="delSp modSp add mod">
        <pc:chgData name="Samson Zhou" userId="be955f33642ecbf5" providerId="LiveId" clId="{18D9C49A-30F7-48FE-9D6C-E100F2E84471}" dt="2026-02-10T05:41:00.087" v="449" actId="478"/>
        <pc:sldMkLst>
          <pc:docMk/>
          <pc:sldMk cId="3264645610" sldId="363"/>
        </pc:sldMkLst>
        <pc:spChg chg="mod">
          <ac:chgData name="Samson Zhou" userId="be955f33642ecbf5" providerId="LiveId" clId="{18D9C49A-30F7-48FE-9D6C-E100F2E84471}" dt="2026-02-10T04:20:05.972" v="72" actId="6549"/>
          <ac:spMkLst>
            <pc:docMk/>
            <pc:sldMk cId="3264645610" sldId="363"/>
            <ac:spMk id="2" creationId="{00000000-0000-0000-0000-000000000000}"/>
          </ac:spMkLst>
        </pc:spChg>
        <pc:spChg chg="del">
          <ac:chgData name="Samson Zhou" userId="be955f33642ecbf5" providerId="LiveId" clId="{18D9C49A-30F7-48FE-9D6C-E100F2E84471}" dt="2026-02-10T05:41:00.087" v="449" actId="478"/>
          <ac:spMkLst>
            <pc:docMk/>
            <pc:sldMk cId="3264645610" sldId="363"/>
            <ac:spMk id="7" creationId="{00000000-0000-0000-0000-000000000000}"/>
          </ac:spMkLst>
        </pc:spChg>
        <pc:spChg chg="mod">
          <ac:chgData name="Samson Zhou" userId="be955f33642ecbf5" providerId="LiveId" clId="{18D9C49A-30F7-48FE-9D6C-E100F2E84471}" dt="2026-02-10T04:20:14.136" v="94" actId="207"/>
          <ac:spMkLst>
            <pc:docMk/>
            <pc:sldMk cId="3264645610" sldId="363"/>
            <ac:spMk id="469" creationId="{00000000-0000-0000-0000-000000000000}"/>
          </ac:spMkLst>
        </pc:spChg>
        <pc:spChg chg="mod">
          <ac:chgData name="Samson Zhou" userId="be955f33642ecbf5" providerId="LiveId" clId="{18D9C49A-30F7-48FE-9D6C-E100F2E84471}" dt="2026-02-10T04:20:19.222" v="96" actId="403"/>
          <ac:spMkLst>
            <pc:docMk/>
            <pc:sldMk cId="3264645610" sldId="363"/>
            <ac:spMk id="470" creationId="{00000000-0000-0000-0000-000000000000}"/>
          </ac:spMkLst>
        </pc:spChg>
      </pc:sldChg>
      <pc:sldChg chg="delSp modSp add mod">
        <pc:chgData name="Samson Zhou" userId="be955f33642ecbf5" providerId="LiveId" clId="{18D9C49A-30F7-48FE-9D6C-E100F2E84471}" dt="2026-02-10T05:41:07.237" v="450" actId="478"/>
        <pc:sldMkLst>
          <pc:docMk/>
          <pc:sldMk cId="3564954584" sldId="364"/>
        </pc:sldMkLst>
        <pc:spChg chg="mod">
          <ac:chgData name="Samson Zhou" userId="be955f33642ecbf5" providerId="LiveId" clId="{18D9C49A-30F7-48FE-9D6C-E100F2E84471}" dt="2026-02-10T04:37:51.428" v="99" actId="207"/>
          <ac:spMkLst>
            <pc:docMk/>
            <pc:sldMk cId="3564954584" sldId="364"/>
            <ac:spMk id="2" creationId="{00000000-0000-0000-0000-000000000000}"/>
          </ac:spMkLst>
        </pc:spChg>
        <pc:spChg chg="del">
          <ac:chgData name="Samson Zhou" userId="be955f33642ecbf5" providerId="LiveId" clId="{18D9C49A-30F7-48FE-9D6C-E100F2E84471}" dt="2026-02-10T05:41:07.237" v="450" actId="478"/>
          <ac:spMkLst>
            <pc:docMk/>
            <pc:sldMk cId="3564954584" sldId="364"/>
            <ac:spMk id="10" creationId="{00000000-0000-0000-0000-000000000000}"/>
          </ac:spMkLst>
        </pc:spChg>
      </pc:sldChg>
      <pc:sldChg chg="delSp modSp add mod">
        <pc:chgData name="Samson Zhou" userId="be955f33642ecbf5" providerId="LiveId" clId="{18D9C49A-30F7-48FE-9D6C-E100F2E84471}" dt="2026-02-10T05:41:10.277" v="451" actId="478"/>
        <pc:sldMkLst>
          <pc:docMk/>
          <pc:sldMk cId="3155769623" sldId="365"/>
        </pc:sldMkLst>
        <pc:spChg chg="mod">
          <ac:chgData name="Samson Zhou" userId="be955f33642ecbf5" providerId="LiveId" clId="{18D9C49A-30F7-48FE-9D6C-E100F2E84471}" dt="2026-02-10T04:37:55.540" v="100" actId="207"/>
          <ac:spMkLst>
            <pc:docMk/>
            <pc:sldMk cId="3155769623" sldId="365"/>
            <ac:spMk id="2" creationId="{00000000-0000-0000-0000-000000000000}"/>
          </ac:spMkLst>
        </pc:spChg>
        <pc:spChg chg="del">
          <ac:chgData name="Samson Zhou" userId="be955f33642ecbf5" providerId="LiveId" clId="{18D9C49A-30F7-48FE-9D6C-E100F2E84471}" dt="2026-02-10T05:41:10.277" v="451" actId="478"/>
          <ac:spMkLst>
            <pc:docMk/>
            <pc:sldMk cId="3155769623" sldId="365"/>
            <ac:spMk id="14" creationId="{00000000-0000-0000-0000-000000000000}"/>
          </ac:spMkLst>
        </pc:spChg>
      </pc:sldChg>
      <pc:sldChg chg="delSp modSp add mod">
        <pc:chgData name="Samson Zhou" userId="be955f33642ecbf5" providerId="LiveId" clId="{18D9C49A-30F7-48FE-9D6C-E100F2E84471}" dt="2026-02-10T05:41:14.140" v="452" actId="478"/>
        <pc:sldMkLst>
          <pc:docMk/>
          <pc:sldMk cId="523010518" sldId="366"/>
        </pc:sldMkLst>
        <pc:spChg chg="del">
          <ac:chgData name="Samson Zhou" userId="be955f33642ecbf5" providerId="LiveId" clId="{18D9C49A-30F7-48FE-9D6C-E100F2E84471}" dt="2026-02-10T05:41:14.140" v="452" actId="478"/>
          <ac:spMkLst>
            <pc:docMk/>
            <pc:sldMk cId="523010518" sldId="366"/>
            <ac:spMk id="9" creationId="{00000000-0000-0000-0000-000000000000}"/>
          </ac:spMkLst>
        </pc:spChg>
        <pc:spChg chg="mod">
          <ac:chgData name="Samson Zhou" userId="be955f33642ecbf5" providerId="LiveId" clId="{18D9C49A-30F7-48FE-9D6C-E100F2E84471}" dt="2026-02-10T04:38:02.174" v="102" actId="113"/>
          <ac:spMkLst>
            <pc:docMk/>
            <pc:sldMk cId="523010518" sldId="366"/>
            <ac:spMk id="227" creationId="{00000000-0000-0000-0000-000000000000}"/>
          </ac:spMkLst>
        </pc:spChg>
        <pc:spChg chg="mod">
          <ac:chgData name="Samson Zhou" userId="be955f33642ecbf5" providerId="LiveId" clId="{18D9C49A-30F7-48FE-9D6C-E100F2E84471}" dt="2026-02-10T04:38:11.415" v="103" actId="14100"/>
          <ac:spMkLst>
            <pc:docMk/>
            <pc:sldMk cId="523010518" sldId="366"/>
            <ac:spMk id="228" creationId="{00000000-0000-0000-0000-000000000000}"/>
          </ac:spMkLst>
        </pc:spChg>
      </pc:sldChg>
      <pc:sldChg chg="add del">
        <pc:chgData name="Samson Zhou" userId="be955f33642ecbf5" providerId="LiveId" clId="{18D9C49A-30F7-48FE-9D6C-E100F2E84471}" dt="2026-02-10T04:38:24.597" v="104" actId="47"/>
        <pc:sldMkLst>
          <pc:docMk/>
          <pc:sldMk cId="862103432" sldId="367"/>
        </pc:sldMkLst>
      </pc:sldChg>
      <pc:sldChg chg="delSp modSp add mod">
        <pc:chgData name="Samson Zhou" userId="be955f33642ecbf5" providerId="LiveId" clId="{18D9C49A-30F7-48FE-9D6C-E100F2E84471}" dt="2026-02-10T05:41:16.948" v="453" actId="478"/>
        <pc:sldMkLst>
          <pc:docMk/>
          <pc:sldMk cId="2478155837" sldId="368"/>
        </pc:sldMkLst>
        <pc:spChg chg="del">
          <ac:chgData name="Samson Zhou" userId="be955f33642ecbf5" providerId="LiveId" clId="{18D9C49A-30F7-48FE-9D6C-E100F2E84471}" dt="2026-02-10T05:41:16.948" v="453" actId="478"/>
          <ac:spMkLst>
            <pc:docMk/>
            <pc:sldMk cId="2478155837" sldId="368"/>
            <ac:spMk id="7" creationId="{00000000-0000-0000-0000-000000000000}"/>
          </ac:spMkLst>
        </pc:spChg>
        <pc:spChg chg="mod">
          <ac:chgData name="Samson Zhou" userId="be955f33642ecbf5" providerId="LiveId" clId="{18D9C49A-30F7-48FE-9D6C-E100F2E84471}" dt="2026-02-10T04:38:43.403" v="106" actId="207"/>
          <ac:spMkLst>
            <pc:docMk/>
            <pc:sldMk cId="2478155837" sldId="368"/>
            <ac:spMk id="227" creationId="{00000000-0000-0000-0000-000000000000}"/>
          </ac:spMkLst>
        </pc:spChg>
        <pc:spChg chg="mod">
          <ac:chgData name="Samson Zhou" userId="be955f33642ecbf5" providerId="LiveId" clId="{18D9C49A-30F7-48FE-9D6C-E100F2E84471}" dt="2026-02-10T04:39:15.994" v="140" actId="6549"/>
          <ac:spMkLst>
            <pc:docMk/>
            <pc:sldMk cId="2478155837" sldId="368"/>
            <ac:spMk id="228" creationId="{00000000-0000-0000-0000-000000000000}"/>
          </ac:spMkLst>
        </pc:spChg>
      </pc:sldChg>
      <pc:sldChg chg="add del">
        <pc:chgData name="Samson Zhou" userId="be955f33642ecbf5" providerId="LiveId" clId="{18D9C49A-30F7-48FE-9D6C-E100F2E84471}" dt="2026-02-10T04:47:25.465" v="142" actId="47"/>
        <pc:sldMkLst>
          <pc:docMk/>
          <pc:sldMk cId="1257715359" sldId="369"/>
        </pc:sldMkLst>
      </pc:sldChg>
      <pc:sldChg chg="modSp add mod">
        <pc:chgData name="Samson Zhou" userId="be955f33642ecbf5" providerId="LiveId" clId="{18D9C49A-30F7-48FE-9D6C-E100F2E84471}" dt="2026-02-10T04:48:45.948" v="295" actId="207"/>
        <pc:sldMkLst>
          <pc:docMk/>
          <pc:sldMk cId="2546100746" sldId="369"/>
        </pc:sldMkLst>
        <pc:spChg chg="mod">
          <ac:chgData name="Samson Zhou" userId="be955f33642ecbf5" providerId="LiveId" clId="{18D9C49A-30F7-48FE-9D6C-E100F2E84471}" dt="2026-02-10T04:48:45.948" v="295" actId="207"/>
          <ac:spMkLst>
            <pc:docMk/>
            <pc:sldMk cId="2546100746" sldId="369"/>
            <ac:spMk id="3" creationId="{AFB6E719-D109-7A8E-9F4F-E4741FCCA38E}"/>
          </ac:spMkLst>
        </pc:spChg>
      </pc:sldChg>
      <pc:sldChg chg="modSp add mod">
        <pc:chgData name="Samson Zhou" userId="be955f33642ecbf5" providerId="LiveId" clId="{18D9C49A-30F7-48FE-9D6C-E100F2E84471}" dt="2026-02-10T04:48:58.351" v="297" actId="207"/>
        <pc:sldMkLst>
          <pc:docMk/>
          <pc:sldMk cId="3164542901" sldId="370"/>
        </pc:sldMkLst>
        <pc:spChg chg="mod">
          <ac:chgData name="Samson Zhou" userId="be955f33642ecbf5" providerId="LiveId" clId="{18D9C49A-30F7-48FE-9D6C-E100F2E84471}" dt="2026-02-10T04:48:58.351" v="297" actId="207"/>
          <ac:spMkLst>
            <pc:docMk/>
            <pc:sldMk cId="3164542901" sldId="370"/>
            <ac:spMk id="3" creationId="{EDAD1D1C-1979-7152-C424-F3FD0F186810}"/>
          </ac:spMkLst>
        </pc:spChg>
      </pc:sldChg>
      <pc:sldChg chg="modSp add mod">
        <pc:chgData name="Samson Zhou" userId="be955f33642ecbf5" providerId="LiveId" clId="{18D9C49A-30F7-48FE-9D6C-E100F2E84471}" dt="2026-02-10T05:41:24.168" v="454" actId="207"/>
        <pc:sldMkLst>
          <pc:docMk/>
          <pc:sldMk cId="3243517028" sldId="371"/>
        </pc:sldMkLst>
        <pc:spChg chg="mod">
          <ac:chgData name="Samson Zhou" userId="be955f33642ecbf5" providerId="LiveId" clId="{18D9C49A-30F7-48FE-9D6C-E100F2E84471}" dt="2026-02-10T05:41:24.168" v="454" actId="207"/>
          <ac:spMkLst>
            <pc:docMk/>
            <pc:sldMk cId="3243517028" sldId="371"/>
            <ac:spMk id="2" creationId="{00000000-0000-0000-0000-000000000000}"/>
          </ac:spMkLst>
        </pc:spChg>
      </pc:sldChg>
      <pc:sldChg chg="modSp add mod modShow">
        <pc:chgData name="Samson Zhou" userId="be955f33642ecbf5" providerId="LiveId" clId="{18D9C49A-30F7-48FE-9D6C-E100F2E84471}" dt="2026-02-10T04:55:08.964" v="341" actId="729"/>
        <pc:sldMkLst>
          <pc:docMk/>
          <pc:sldMk cId="2055405554" sldId="404"/>
        </pc:sldMkLst>
        <pc:spChg chg="mod">
          <ac:chgData name="Samson Zhou" userId="be955f33642ecbf5" providerId="LiveId" clId="{18D9C49A-30F7-48FE-9D6C-E100F2E84471}" dt="2026-02-10T04:53:27.682" v="327" actId="207"/>
          <ac:spMkLst>
            <pc:docMk/>
            <pc:sldMk cId="2055405554" sldId="404"/>
            <ac:spMk id="2" creationId="{00000000-0000-0000-0000-000000000000}"/>
          </ac:spMkLst>
        </pc:spChg>
      </pc:sldChg>
      <pc:sldChg chg="modSp add mod modShow">
        <pc:chgData name="Samson Zhou" userId="be955f33642ecbf5" providerId="LiveId" clId="{18D9C49A-30F7-48FE-9D6C-E100F2E84471}" dt="2026-02-10T04:56:09.545" v="346" actId="729"/>
        <pc:sldMkLst>
          <pc:docMk/>
          <pc:sldMk cId="2003063660" sldId="405"/>
        </pc:sldMkLst>
        <pc:spChg chg="mod">
          <ac:chgData name="Samson Zhou" userId="be955f33642ecbf5" providerId="LiveId" clId="{18D9C49A-30F7-48FE-9D6C-E100F2E84471}" dt="2026-02-10T04:55:51.929" v="344" actId="120"/>
          <ac:spMkLst>
            <pc:docMk/>
            <pc:sldMk cId="2003063660" sldId="405"/>
            <ac:spMk id="2" creationId="{00000000-0000-0000-0000-000000000000}"/>
          </ac:spMkLst>
        </pc:spChg>
      </pc:sldChg>
      <pc:sldChg chg="modSp add mod">
        <pc:chgData name="Samson Zhou" userId="be955f33642ecbf5" providerId="LiveId" clId="{18D9C49A-30F7-48FE-9D6C-E100F2E84471}" dt="2026-02-10T05:18:56.887" v="389" actId="207"/>
        <pc:sldMkLst>
          <pc:docMk/>
          <pc:sldMk cId="148532603" sldId="416"/>
        </pc:sldMkLst>
        <pc:spChg chg="mod">
          <ac:chgData name="Samson Zhou" userId="be955f33642ecbf5" providerId="LiveId" clId="{18D9C49A-30F7-48FE-9D6C-E100F2E84471}" dt="2026-02-10T05:18:56.887" v="389" actId="207"/>
          <ac:spMkLst>
            <pc:docMk/>
            <pc:sldMk cId="148532603" sldId="416"/>
            <ac:spMk id="2" creationId="{00000000-0000-0000-0000-000000000000}"/>
          </ac:spMkLst>
        </pc:spChg>
      </pc:sldChg>
      <pc:sldChg chg="addSp delSp modSp add mod">
        <pc:chgData name="Samson Zhou" userId="be955f33642ecbf5" providerId="LiveId" clId="{18D9C49A-30F7-48FE-9D6C-E100F2E84471}" dt="2026-02-10T05:42:04.810" v="464"/>
        <pc:sldMkLst>
          <pc:docMk/>
          <pc:sldMk cId="3342322744" sldId="417"/>
        </pc:sldMkLst>
        <pc:spChg chg="del mod">
          <ac:chgData name="Samson Zhou" userId="be955f33642ecbf5" providerId="LiveId" clId="{18D9C49A-30F7-48FE-9D6C-E100F2E84471}" dt="2026-02-10T05:41:39.989" v="455" actId="478"/>
          <ac:spMkLst>
            <pc:docMk/>
            <pc:sldMk cId="3342322744" sldId="417"/>
            <ac:spMk id="2" creationId="{00000000-0000-0000-0000-000000000000}"/>
          </ac:spMkLst>
        </pc:spChg>
        <pc:spChg chg="add del mod">
          <ac:chgData name="Samson Zhou" userId="be955f33642ecbf5" providerId="LiveId" clId="{18D9C49A-30F7-48FE-9D6C-E100F2E84471}" dt="2026-02-10T05:41:42.919" v="458" actId="478"/>
          <ac:spMkLst>
            <pc:docMk/>
            <pc:sldMk cId="3342322744" sldId="417"/>
            <ac:spMk id="15" creationId="{CDCBC220-AFFC-200B-D2B2-CADC9CD94442}"/>
          </ac:spMkLst>
        </pc:spChg>
        <pc:spChg chg="add mod">
          <ac:chgData name="Samson Zhou" userId="be955f33642ecbf5" providerId="LiveId" clId="{18D9C49A-30F7-48FE-9D6C-E100F2E84471}" dt="2026-02-10T05:41:40.914" v="457"/>
          <ac:spMkLst>
            <pc:docMk/>
            <pc:sldMk cId="3342322744" sldId="417"/>
            <ac:spMk id="19" creationId="{CDC07069-3001-898A-EA0B-F9D199BACC31}"/>
          </ac:spMkLst>
        </pc:spChg>
        <pc:spChg chg="add del mod">
          <ac:chgData name="Samson Zhou" userId="be955f33642ecbf5" providerId="LiveId" clId="{18D9C49A-30F7-48FE-9D6C-E100F2E84471}" dt="2026-02-10T05:41:51.806" v="460" actId="478"/>
          <ac:spMkLst>
            <pc:docMk/>
            <pc:sldMk cId="3342322744" sldId="417"/>
            <ac:spMk id="21" creationId="{B7F8EA35-EDC6-AB5E-3613-D476D49EF05F}"/>
          </ac:spMkLst>
        </pc:spChg>
        <pc:spChg chg="add del mod">
          <ac:chgData name="Samson Zhou" userId="be955f33642ecbf5" providerId="LiveId" clId="{18D9C49A-30F7-48FE-9D6C-E100F2E84471}" dt="2026-02-10T05:41:54.150" v="461" actId="478"/>
          <ac:spMkLst>
            <pc:docMk/>
            <pc:sldMk cId="3342322744" sldId="417"/>
            <ac:spMk id="24" creationId="{FAD39109-9DBD-6297-B713-650EA0BE7280}"/>
          </ac:spMkLst>
        </pc:spChg>
        <pc:spChg chg="add mod">
          <ac:chgData name="Samson Zhou" userId="be955f33642ecbf5" providerId="LiveId" clId="{18D9C49A-30F7-48FE-9D6C-E100F2E84471}" dt="2026-02-10T05:41:54.883" v="462"/>
          <ac:spMkLst>
            <pc:docMk/>
            <pc:sldMk cId="3342322744" sldId="417"/>
            <ac:spMk id="27" creationId="{A4D687A8-F7FA-9FB0-277F-727A7047BBC9}"/>
          </ac:spMkLst>
        </pc:spChg>
        <pc:spChg chg="add mod">
          <ac:chgData name="Samson Zhou" userId="be955f33642ecbf5" providerId="LiveId" clId="{18D9C49A-30F7-48FE-9D6C-E100F2E84471}" dt="2026-02-10T05:42:04.810" v="464"/>
          <ac:spMkLst>
            <pc:docMk/>
            <pc:sldMk cId="3342322744" sldId="417"/>
            <ac:spMk id="28" creationId="{28492C63-5560-4CBC-0058-38E490C0165B}"/>
          </ac:spMkLst>
        </pc:spChg>
      </pc:sldChg>
      <pc:sldChg chg="modSp add mod">
        <pc:chgData name="Samson Zhou" userId="be955f33642ecbf5" providerId="LiveId" clId="{18D9C49A-30F7-48FE-9D6C-E100F2E84471}" dt="2026-02-10T05:21:58.300" v="406" actId="1076"/>
        <pc:sldMkLst>
          <pc:docMk/>
          <pc:sldMk cId="3279568823" sldId="418"/>
        </pc:sldMkLst>
        <pc:spChg chg="mod">
          <ac:chgData name="Samson Zhou" userId="be955f33642ecbf5" providerId="LiveId" clId="{18D9C49A-30F7-48FE-9D6C-E100F2E84471}" dt="2026-02-10T05:19:06.393" v="393" actId="207"/>
          <ac:spMkLst>
            <pc:docMk/>
            <pc:sldMk cId="3279568823" sldId="418"/>
            <ac:spMk id="2" creationId="{00000000-0000-0000-0000-000000000000}"/>
          </ac:spMkLst>
        </pc:spChg>
        <pc:spChg chg="mod">
          <ac:chgData name="Samson Zhou" userId="be955f33642ecbf5" providerId="LiveId" clId="{18D9C49A-30F7-48FE-9D6C-E100F2E84471}" dt="2026-02-10T05:21:43.397" v="403" actId="1076"/>
          <ac:spMkLst>
            <pc:docMk/>
            <pc:sldMk cId="3279568823" sldId="418"/>
            <ac:spMk id="16" creationId="{00000000-0000-0000-0000-000000000000}"/>
          </ac:spMkLst>
        </pc:spChg>
        <pc:spChg chg="mod">
          <ac:chgData name="Samson Zhou" userId="be955f33642ecbf5" providerId="LiveId" clId="{18D9C49A-30F7-48FE-9D6C-E100F2E84471}" dt="2026-02-10T05:21:58.300" v="406" actId="1076"/>
          <ac:spMkLst>
            <pc:docMk/>
            <pc:sldMk cId="3279568823" sldId="418"/>
            <ac:spMk id="20" creationId="{00000000-0000-0000-0000-000000000000}"/>
          </ac:spMkLst>
        </pc:spChg>
        <pc:spChg chg="mod">
          <ac:chgData name="Samson Zhou" userId="be955f33642ecbf5" providerId="LiveId" clId="{18D9C49A-30F7-48FE-9D6C-E100F2E84471}" dt="2026-02-10T05:21:47.608" v="404" actId="1076"/>
          <ac:spMkLst>
            <pc:docMk/>
            <pc:sldMk cId="3279568823" sldId="418"/>
            <ac:spMk id="21" creationId="{00000000-0000-0000-0000-000000000000}"/>
          </ac:spMkLst>
        </pc:spChg>
        <pc:spChg chg="mod">
          <ac:chgData name="Samson Zhou" userId="be955f33642ecbf5" providerId="LiveId" clId="{18D9C49A-30F7-48FE-9D6C-E100F2E84471}" dt="2026-02-10T05:21:28.171" v="401" actId="404"/>
          <ac:spMkLst>
            <pc:docMk/>
            <pc:sldMk cId="3279568823" sldId="418"/>
            <ac:spMk id="22" creationId="{00000000-0000-0000-0000-000000000000}"/>
          </ac:spMkLst>
        </pc:spChg>
        <pc:spChg chg="mod">
          <ac:chgData name="Samson Zhou" userId="be955f33642ecbf5" providerId="LiveId" clId="{18D9C49A-30F7-48FE-9D6C-E100F2E84471}" dt="2026-02-10T05:21:25.147" v="400" actId="404"/>
          <ac:spMkLst>
            <pc:docMk/>
            <pc:sldMk cId="3279568823" sldId="418"/>
            <ac:spMk id="23" creationId="{00000000-0000-0000-0000-000000000000}"/>
          </ac:spMkLst>
        </pc:spChg>
        <pc:spChg chg="mod">
          <ac:chgData name="Samson Zhou" userId="be955f33642ecbf5" providerId="LiveId" clId="{18D9C49A-30F7-48FE-9D6C-E100F2E84471}" dt="2026-02-10T05:21:19.817" v="399" actId="404"/>
          <ac:spMkLst>
            <pc:docMk/>
            <pc:sldMk cId="3279568823" sldId="418"/>
            <ac:spMk id="29" creationId="{00000000-0000-0000-0000-000000000000}"/>
          </ac:spMkLst>
        </pc:spChg>
        <pc:spChg chg="mod">
          <ac:chgData name="Samson Zhou" userId="be955f33642ecbf5" providerId="LiveId" clId="{18D9C49A-30F7-48FE-9D6C-E100F2E84471}" dt="2026-02-10T05:21:34.403" v="402" actId="1076"/>
          <ac:spMkLst>
            <pc:docMk/>
            <pc:sldMk cId="3279568823" sldId="418"/>
            <ac:spMk id="31" creationId="{00000000-0000-0000-0000-000000000000}"/>
          </ac:spMkLst>
        </pc:spChg>
        <pc:spChg chg="mod">
          <ac:chgData name="Samson Zhou" userId="be955f33642ecbf5" providerId="LiveId" clId="{18D9C49A-30F7-48FE-9D6C-E100F2E84471}" dt="2026-02-10T05:21:17.674" v="398" actId="404"/>
          <ac:spMkLst>
            <pc:docMk/>
            <pc:sldMk cId="3279568823" sldId="418"/>
            <ac:spMk id="35" creationId="{00000000-0000-0000-0000-000000000000}"/>
          </ac:spMkLst>
        </pc:spChg>
        <pc:spChg chg="mod">
          <ac:chgData name="Samson Zhou" userId="be955f33642ecbf5" providerId="LiveId" clId="{18D9C49A-30F7-48FE-9D6C-E100F2E84471}" dt="2026-02-10T05:21:14.735" v="397" actId="404"/>
          <ac:spMkLst>
            <pc:docMk/>
            <pc:sldMk cId="3279568823" sldId="418"/>
            <ac:spMk id="41" creationId="{00000000-0000-0000-0000-000000000000}"/>
          </ac:spMkLst>
        </pc:spChg>
      </pc:sldChg>
      <pc:sldChg chg="modSp add mod">
        <pc:chgData name="Samson Zhou" userId="be955f33642ecbf5" providerId="LiveId" clId="{18D9C49A-30F7-48FE-9D6C-E100F2E84471}" dt="2026-02-10T04:53:54.416" v="329" actId="207"/>
        <pc:sldMkLst>
          <pc:docMk/>
          <pc:sldMk cId="3926940192" sldId="420"/>
        </pc:sldMkLst>
        <pc:spChg chg="mod">
          <ac:chgData name="Samson Zhou" userId="be955f33642ecbf5" providerId="LiveId" clId="{18D9C49A-30F7-48FE-9D6C-E100F2E84471}" dt="2026-02-10T04:53:54.416" v="329" actId="207"/>
          <ac:spMkLst>
            <pc:docMk/>
            <pc:sldMk cId="3926940192" sldId="420"/>
            <ac:spMk id="2" creationId="{00000000-0000-0000-0000-000000000000}"/>
          </ac:spMkLst>
        </pc:spChg>
      </pc:sldChg>
      <pc:sldChg chg="addSp delSp modSp add mod">
        <pc:chgData name="Samson Zhou" userId="be955f33642ecbf5" providerId="LiveId" clId="{18D9C49A-30F7-48FE-9D6C-E100F2E84471}" dt="2026-02-10T05:22:27.802" v="412" actId="478"/>
        <pc:sldMkLst>
          <pc:docMk/>
          <pc:sldMk cId="3612119828" sldId="468"/>
        </pc:sldMkLst>
        <pc:spChg chg="mod">
          <ac:chgData name="Samson Zhou" userId="be955f33642ecbf5" providerId="LiveId" clId="{18D9C49A-30F7-48FE-9D6C-E100F2E84471}" dt="2026-02-10T05:19:03.327" v="392" actId="207"/>
          <ac:spMkLst>
            <pc:docMk/>
            <pc:sldMk cId="3612119828" sldId="468"/>
            <ac:spMk id="2" creationId="{00000000-0000-0000-0000-000000000000}"/>
          </ac:spMkLst>
        </pc:spChg>
        <pc:spChg chg="del">
          <ac:chgData name="Samson Zhou" userId="be955f33642ecbf5" providerId="LiveId" clId="{18D9C49A-30F7-48FE-9D6C-E100F2E84471}" dt="2026-02-10T05:22:04.886" v="407" actId="478"/>
          <ac:spMkLst>
            <pc:docMk/>
            <pc:sldMk cId="3612119828" sldId="468"/>
            <ac:spMk id="4" creationId="{00000000-0000-0000-0000-000000000000}"/>
          </ac:spMkLst>
        </pc:spChg>
        <pc:spChg chg="del">
          <ac:chgData name="Samson Zhou" userId="be955f33642ecbf5" providerId="LiveId" clId="{18D9C49A-30F7-48FE-9D6C-E100F2E84471}" dt="2026-02-10T05:22:04.886" v="407" actId="478"/>
          <ac:spMkLst>
            <pc:docMk/>
            <pc:sldMk cId="3612119828" sldId="468"/>
            <ac:spMk id="5" creationId="{00000000-0000-0000-0000-000000000000}"/>
          </ac:spMkLst>
        </pc:spChg>
        <pc:spChg chg="add mod">
          <ac:chgData name="Samson Zhou" userId="be955f33642ecbf5" providerId="LiveId" clId="{18D9C49A-30F7-48FE-9D6C-E100F2E84471}" dt="2026-02-10T05:22:05.202" v="408"/>
          <ac:spMkLst>
            <pc:docMk/>
            <pc:sldMk cId="3612119828" sldId="468"/>
            <ac:spMk id="9" creationId="{D40AB7AF-393E-43D9-A17D-E1F176DAB5F7}"/>
          </ac:spMkLst>
        </pc:spChg>
        <pc:spChg chg="add mod">
          <ac:chgData name="Samson Zhou" userId="be955f33642ecbf5" providerId="LiveId" clId="{18D9C49A-30F7-48FE-9D6C-E100F2E84471}" dt="2026-02-10T05:22:05.202" v="408"/>
          <ac:spMkLst>
            <pc:docMk/>
            <pc:sldMk cId="3612119828" sldId="468"/>
            <ac:spMk id="10" creationId="{E579E0C7-EFAC-22B7-3AA0-66B20E80995D}"/>
          </ac:spMkLst>
        </pc:spChg>
        <pc:spChg chg="del">
          <ac:chgData name="Samson Zhou" userId="be955f33642ecbf5" providerId="LiveId" clId="{18D9C49A-30F7-48FE-9D6C-E100F2E84471}" dt="2026-02-10T05:22:04.886" v="407" actId="478"/>
          <ac:spMkLst>
            <pc:docMk/>
            <pc:sldMk cId="3612119828" sldId="468"/>
            <ac:spMk id="11" creationId="{00000000-0000-0000-0000-000000000000}"/>
          </ac:spMkLst>
        </pc:spChg>
        <pc:spChg chg="add mod">
          <ac:chgData name="Samson Zhou" userId="be955f33642ecbf5" providerId="LiveId" clId="{18D9C49A-30F7-48FE-9D6C-E100F2E84471}" dt="2026-02-10T05:22:05.202" v="408"/>
          <ac:spMkLst>
            <pc:docMk/>
            <pc:sldMk cId="3612119828" sldId="468"/>
            <ac:spMk id="12" creationId="{D1DD1AA0-D1EE-121B-0689-BA5682D9954D}"/>
          </ac:spMkLst>
        </pc:spChg>
        <pc:spChg chg="del">
          <ac:chgData name="Samson Zhou" userId="be955f33642ecbf5" providerId="LiveId" clId="{18D9C49A-30F7-48FE-9D6C-E100F2E84471}" dt="2026-02-10T05:22:04.886" v="407" actId="478"/>
          <ac:spMkLst>
            <pc:docMk/>
            <pc:sldMk cId="3612119828" sldId="468"/>
            <ac:spMk id="16" creationId="{00000000-0000-0000-0000-000000000000}"/>
          </ac:spMkLst>
        </pc:spChg>
        <pc:spChg chg="add del mod">
          <ac:chgData name="Samson Zhou" userId="be955f33642ecbf5" providerId="LiveId" clId="{18D9C49A-30F7-48FE-9D6C-E100F2E84471}" dt="2026-02-10T05:22:24.207" v="411" actId="478"/>
          <ac:spMkLst>
            <pc:docMk/>
            <pc:sldMk cId="3612119828" sldId="468"/>
            <ac:spMk id="18" creationId="{D2AB13F3-B0F0-8B8E-AFBE-E37BBA3AF2B4}"/>
          </ac:spMkLst>
        </pc:spChg>
        <pc:spChg chg="del">
          <ac:chgData name="Samson Zhou" userId="be955f33642ecbf5" providerId="LiveId" clId="{18D9C49A-30F7-48FE-9D6C-E100F2E84471}" dt="2026-02-10T05:22:04.886" v="407" actId="478"/>
          <ac:spMkLst>
            <pc:docMk/>
            <pc:sldMk cId="3612119828" sldId="468"/>
            <ac:spMk id="19" creationId="{00000000-0000-0000-0000-000000000000}"/>
          </ac:spMkLst>
        </pc:spChg>
        <pc:spChg chg="del">
          <ac:chgData name="Samson Zhou" userId="be955f33642ecbf5" providerId="LiveId" clId="{18D9C49A-30F7-48FE-9D6C-E100F2E84471}" dt="2026-02-10T05:22:27.802" v="412" actId="478"/>
          <ac:spMkLst>
            <pc:docMk/>
            <pc:sldMk cId="3612119828" sldId="468"/>
            <ac:spMk id="21" creationId="{00000000-0000-0000-0000-000000000000}"/>
          </ac:spMkLst>
        </pc:spChg>
        <pc:spChg chg="del">
          <ac:chgData name="Samson Zhou" userId="be955f33642ecbf5" providerId="LiveId" clId="{18D9C49A-30F7-48FE-9D6C-E100F2E84471}" dt="2026-02-10T05:22:04.886" v="407" actId="478"/>
          <ac:spMkLst>
            <pc:docMk/>
            <pc:sldMk cId="3612119828" sldId="468"/>
            <ac:spMk id="23" creationId="{00000000-0000-0000-0000-000000000000}"/>
          </ac:spMkLst>
        </pc:spChg>
        <pc:spChg chg="add mod">
          <ac:chgData name="Samson Zhou" userId="be955f33642ecbf5" providerId="LiveId" clId="{18D9C49A-30F7-48FE-9D6C-E100F2E84471}" dt="2026-02-10T05:22:05.202" v="408"/>
          <ac:spMkLst>
            <pc:docMk/>
            <pc:sldMk cId="3612119828" sldId="468"/>
            <ac:spMk id="24" creationId="{D292A730-30CE-8A56-C529-1F2ED24AD418}"/>
          </ac:spMkLst>
        </pc:spChg>
        <pc:spChg chg="del">
          <ac:chgData name="Samson Zhou" userId="be955f33642ecbf5" providerId="LiveId" clId="{18D9C49A-30F7-48FE-9D6C-E100F2E84471}" dt="2026-02-10T05:22:04.886" v="407" actId="478"/>
          <ac:spMkLst>
            <pc:docMk/>
            <pc:sldMk cId="3612119828" sldId="468"/>
            <ac:spMk id="29" creationId="{00000000-0000-0000-0000-000000000000}"/>
          </ac:spMkLst>
        </pc:spChg>
        <pc:spChg chg="del">
          <ac:chgData name="Samson Zhou" userId="be955f33642ecbf5" providerId="LiveId" clId="{18D9C49A-30F7-48FE-9D6C-E100F2E84471}" dt="2026-02-10T05:22:04.886" v="407" actId="478"/>
          <ac:spMkLst>
            <pc:docMk/>
            <pc:sldMk cId="3612119828" sldId="468"/>
            <ac:spMk id="31" creationId="{00000000-0000-0000-0000-000000000000}"/>
          </ac:spMkLst>
        </pc:spChg>
        <pc:spChg chg="del">
          <ac:chgData name="Samson Zhou" userId="be955f33642ecbf5" providerId="LiveId" clId="{18D9C49A-30F7-48FE-9D6C-E100F2E84471}" dt="2026-02-10T05:22:04.886" v="407" actId="478"/>
          <ac:spMkLst>
            <pc:docMk/>
            <pc:sldMk cId="3612119828" sldId="468"/>
            <ac:spMk id="35" creationId="{00000000-0000-0000-0000-000000000000}"/>
          </ac:spMkLst>
        </pc:spChg>
        <pc:spChg chg="add mod">
          <ac:chgData name="Samson Zhou" userId="be955f33642ecbf5" providerId="LiveId" clId="{18D9C49A-30F7-48FE-9D6C-E100F2E84471}" dt="2026-02-10T05:22:05.202" v="408"/>
          <ac:spMkLst>
            <pc:docMk/>
            <pc:sldMk cId="3612119828" sldId="468"/>
            <ac:spMk id="39" creationId="{186CF0B2-5B92-0E81-D9BF-CFFAFC4B5DB3}"/>
          </ac:spMkLst>
        </pc:spChg>
        <pc:spChg chg="del">
          <ac:chgData name="Samson Zhou" userId="be955f33642ecbf5" providerId="LiveId" clId="{18D9C49A-30F7-48FE-9D6C-E100F2E84471}" dt="2026-02-10T05:22:04.886" v="407" actId="478"/>
          <ac:spMkLst>
            <pc:docMk/>
            <pc:sldMk cId="3612119828" sldId="468"/>
            <ac:spMk id="41" creationId="{00000000-0000-0000-0000-000000000000}"/>
          </ac:spMkLst>
        </pc:spChg>
        <pc:spChg chg="add mod">
          <ac:chgData name="Samson Zhou" userId="be955f33642ecbf5" providerId="LiveId" clId="{18D9C49A-30F7-48FE-9D6C-E100F2E84471}" dt="2026-02-10T05:22:05.202" v="408"/>
          <ac:spMkLst>
            <pc:docMk/>
            <pc:sldMk cId="3612119828" sldId="468"/>
            <ac:spMk id="44" creationId="{0CFD230C-5529-6675-1626-1682F124406A}"/>
          </ac:spMkLst>
        </pc:spChg>
        <pc:spChg chg="add mod">
          <ac:chgData name="Samson Zhou" userId="be955f33642ecbf5" providerId="LiveId" clId="{18D9C49A-30F7-48FE-9D6C-E100F2E84471}" dt="2026-02-10T05:22:05.202" v="408"/>
          <ac:spMkLst>
            <pc:docMk/>
            <pc:sldMk cId="3612119828" sldId="468"/>
            <ac:spMk id="45" creationId="{E19DED96-DE32-F78A-0BCE-1A448CE675F0}"/>
          </ac:spMkLst>
        </pc:spChg>
        <pc:spChg chg="add mod">
          <ac:chgData name="Samson Zhou" userId="be955f33642ecbf5" providerId="LiveId" clId="{18D9C49A-30F7-48FE-9D6C-E100F2E84471}" dt="2026-02-10T05:22:05.202" v="408"/>
          <ac:spMkLst>
            <pc:docMk/>
            <pc:sldMk cId="3612119828" sldId="468"/>
            <ac:spMk id="50" creationId="{4777C5BB-B036-0D81-DA0C-FBD5256ED186}"/>
          </ac:spMkLst>
        </pc:spChg>
        <pc:spChg chg="add del mod">
          <ac:chgData name="Samson Zhou" userId="be955f33642ecbf5" providerId="LiveId" clId="{18D9C49A-30F7-48FE-9D6C-E100F2E84471}" dt="2026-02-10T05:22:12.845" v="409" actId="478"/>
          <ac:spMkLst>
            <pc:docMk/>
            <pc:sldMk cId="3612119828" sldId="468"/>
            <ac:spMk id="53" creationId="{0FAFF284-215E-6CF1-EC66-74EEB2F8C51C}"/>
          </ac:spMkLst>
        </pc:spChg>
      </pc:sldChg>
      <pc:sldChg chg="addSp delSp modSp add mod">
        <pc:chgData name="Samson Zhou" userId="be955f33642ecbf5" providerId="LiveId" clId="{18D9C49A-30F7-48FE-9D6C-E100F2E84471}" dt="2026-02-10T05:25:47.250" v="422" actId="478"/>
        <pc:sldMkLst>
          <pc:docMk/>
          <pc:sldMk cId="2585637922" sldId="469"/>
        </pc:sldMkLst>
        <pc:spChg chg="mod">
          <ac:chgData name="Samson Zhou" userId="be955f33642ecbf5" providerId="LiveId" clId="{18D9C49A-30F7-48FE-9D6C-E100F2E84471}" dt="2026-02-10T05:19:00.912" v="391" actId="207"/>
          <ac:spMkLst>
            <pc:docMk/>
            <pc:sldMk cId="2585637922" sldId="469"/>
            <ac:spMk id="2" creationId="{00000000-0000-0000-0000-000000000000}"/>
          </ac:spMkLst>
        </pc:spChg>
        <pc:spChg chg="add mod">
          <ac:chgData name="Samson Zhou" userId="be955f33642ecbf5" providerId="LiveId" clId="{18D9C49A-30F7-48FE-9D6C-E100F2E84471}" dt="2026-02-10T05:22:35.808" v="414"/>
          <ac:spMkLst>
            <pc:docMk/>
            <pc:sldMk cId="2585637922" sldId="469"/>
            <ac:spMk id="9" creationId="{AEDA7E26-B88C-9D5B-EDE7-01399D8D95D0}"/>
          </ac:spMkLst>
        </pc:spChg>
        <pc:spChg chg="add mod">
          <ac:chgData name="Samson Zhou" userId="be955f33642ecbf5" providerId="LiveId" clId="{18D9C49A-30F7-48FE-9D6C-E100F2E84471}" dt="2026-02-10T05:22:35.808" v="414"/>
          <ac:spMkLst>
            <pc:docMk/>
            <pc:sldMk cId="2585637922" sldId="469"/>
            <ac:spMk id="10" creationId="{05A49156-08DE-26A6-0C21-EDBDD37C8B28}"/>
          </ac:spMkLst>
        </pc:spChg>
        <pc:spChg chg="del">
          <ac:chgData name="Samson Zhou" userId="be955f33642ecbf5" providerId="LiveId" clId="{18D9C49A-30F7-48FE-9D6C-E100F2E84471}" dt="2026-02-10T05:22:35.453" v="413" actId="478"/>
          <ac:spMkLst>
            <pc:docMk/>
            <pc:sldMk cId="2585637922" sldId="469"/>
            <ac:spMk id="11" creationId="{00000000-0000-0000-0000-000000000000}"/>
          </ac:spMkLst>
        </pc:spChg>
        <pc:spChg chg="add mod">
          <ac:chgData name="Samson Zhou" userId="be955f33642ecbf5" providerId="LiveId" clId="{18D9C49A-30F7-48FE-9D6C-E100F2E84471}" dt="2026-02-10T05:22:35.808" v="414"/>
          <ac:spMkLst>
            <pc:docMk/>
            <pc:sldMk cId="2585637922" sldId="469"/>
            <ac:spMk id="12" creationId="{9DC4F179-D1B7-3255-24A6-715C281EBD3D}"/>
          </ac:spMkLst>
        </pc:spChg>
        <pc:spChg chg="del">
          <ac:chgData name="Samson Zhou" userId="be955f33642ecbf5" providerId="LiveId" clId="{18D9C49A-30F7-48FE-9D6C-E100F2E84471}" dt="2026-02-10T05:22:35.453" v="413" actId="478"/>
          <ac:spMkLst>
            <pc:docMk/>
            <pc:sldMk cId="2585637922" sldId="469"/>
            <ac:spMk id="13" creationId="{00000000-0000-0000-0000-000000000000}"/>
          </ac:spMkLst>
        </pc:spChg>
        <pc:spChg chg="del">
          <ac:chgData name="Samson Zhou" userId="be955f33642ecbf5" providerId="LiveId" clId="{18D9C49A-30F7-48FE-9D6C-E100F2E84471}" dt="2026-02-10T05:22:35.453" v="413" actId="478"/>
          <ac:spMkLst>
            <pc:docMk/>
            <pc:sldMk cId="2585637922" sldId="469"/>
            <ac:spMk id="16" creationId="{00000000-0000-0000-0000-000000000000}"/>
          </ac:spMkLst>
        </pc:spChg>
        <pc:spChg chg="del">
          <ac:chgData name="Samson Zhou" userId="be955f33642ecbf5" providerId="LiveId" clId="{18D9C49A-30F7-48FE-9D6C-E100F2E84471}" dt="2026-02-10T05:22:35.453" v="413" actId="478"/>
          <ac:spMkLst>
            <pc:docMk/>
            <pc:sldMk cId="2585637922" sldId="469"/>
            <ac:spMk id="21" creationId="{00000000-0000-0000-0000-000000000000}"/>
          </ac:spMkLst>
        </pc:spChg>
        <pc:spChg chg="del">
          <ac:chgData name="Samson Zhou" userId="be955f33642ecbf5" providerId="LiveId" clId="{18D9C49A-30F7-48FE-9D6C-E100F2E84471}" dt="2026-02-10T05:22:35.453" v="413" actId="478"/>
          <ac:spMkLst>
            <pc:docMk/>
            <pc:sldMk cId="2585637922" sldId="469"/>
            <ac:spMk id="22" creationId="{00000000-0000-0000-0000-000000000000}"/>
          </ac:spMkLst>
        </pc:spChg>
        <pc:spChg chg="del">
          <ac:chgData name="Samson Zhou" userId="be955f33642ecbf5" providerId="LiveId" clId="{18D9C49A-30F7-48FE-9D6C-E100F2E84471}" dt="2026-02-10T05:22:35.453" v="413" actId="478"/>
          <ac:spMkLst>
            <pc:docMk/>
            <pc:sldMk cId="2585637922" sldId="469"/>
            <ac:spMk id="23" creationId="{00000000-0000-0000-0000-000000000000}"/>
          </ac:spMkLst>
        </pc:spChg>
        <pc:spChg chg="add mod">
          <ac:chgData name="Samson Zhou" userId="be955f33642ecbf5" providerId="LiveId" clId="{18D9C49A-30F7-48FE-9D6C-E100F2E84471}" dt="2026-02-10T05:22:35.808" v="414"/>
          <ac:spMkLst>
            <pc:docMk/>
            <pc:sldMk cId="2585637922" sldId="469"/>
            <ac:spMk id="24" creationId="{F77A01F7-34D0-7006-28C0-795BB8D53426}"/>
          </ac:spMkLst>
        </pc:spChg>
        <pc:spChg chg="del">
          <ac:chgData name="Samson Zhou" userId="be955f33642ecbf5" providerId="LiveId" clId="{18D9C49A-30F7-48FE-9D6C-E100F2E84471}" dt="2026-02-10T05:22:35.453" v="413" actId="478"/>
          <ac:spMkLst>
            <pc:docMk/>
            <pc:sldMk cId="2585637922" sldId="469"/>
            <ac:spMk id="29" creationId="{00000000-0000-0000-0000-000000000000}"/>
          </ac:spMkLst>
        </pc:spChg>
        <pc:spChg chg="del">
          <ac:chgData name="Samson Zhou" userId="be955f33642ecbf5" providerId="LiveId" clId="{18D9C49A-30F7-48FE-9D6C-E100F2E84471}" dt="2026-02-10T05:22:35.453" v="413" actId="478"/>
          <ac:spMkLst>
            <pc:docMk/>
            <pc:sldMk cId="2585637922" sldId="469"/>
            <ac:spMk id="31" creationId="{00000000-0000-0000-0000-000000000000}"/>
          </ac:spMkLst>
        </pc:spChg>
        <pc:spChg chg="del">
          <ac:chgData name="Samson Zhou" userId="be955f33642ecbf5" providerId="LiveId" clId="{18D9C49A-30F7-48FE-9D6C-E100F2E84471}" dt="2026-02-10T05:22:35.453" v="413" actId="478"/>
          <ac:spMkLst>
            <pc:docMk/>
            <pc:sldMk cId="2585637922" sldId="469"/>
            <ac:spMk id="32" creationId="{00000000-0000-0000-0000-000000000000}"/>
          </ac:spMkLst>
        </pc:spChg>
        <pc:spChg chg="add mod">
          <ac:chgData name="Samson Zhou" userId="be955f33642ecbf5" providerId="LiveId" clId="{18D9C49A-30F7-48FE-9D6C-E100F2E84471}" dt="2026-02-10T05:22:35.808" v="414"/>
          <ac:spMkLst>
            <pc:docMk/>
            <pc:sldMk cId="2585637922" sldId="469"/>
            <ac:spMk id="37" creationId="{6BFAF39F-1BFF-AE57-9A3D-6F59CFCB0DCC}"/>
          </ac:spMkLst>
        </pc:spChg>
        <pc:spChg chg="add mod">
          <ac:chgData name="Samson Zhou" userId="be955f33642ecbf5" providerId="LiveId" clId="{18D9C49A-30F7-48FE-9D6C-E100F2E84471}" dt="2026-02-10T05:22:35.808" v="414"/>
          <ac:spMkLst>
            <pc:docMk/>
            <pc:sldMk cId="2585637922" sldId="469"/>
            <ac:spMk id="39" creationId="{9DC07C3F-09EF-618A-B25E-8DA3385B5E50}"/>
          </ac:spMkLst>
        </pc:spChg>
        <pc:spChg chg="add mod">
          <ac:chgData name="Samson Zhou" userId="be955f33642ecbf5" providerId="LiveId" clId="{18D9C49A-30F7-48FE-9D6C-E100F2E84471}" dt="2026-02-10T05:22:35.808" v="414"/>
          <ac:spMkLst>
            <pc:docMk/>
            <pc:sldMk cId="2585637922" sldId="469"/>
            <ac:spMk id="40" creationId="{AB1C2E2F-9684-89A7-329C-1E27612348B3}"/>
          </ac:spMkLst>
        </pc:spChg>
        <pc:spChg chg="del">
          <ac:chgData name="Samson Zhou" userId="be955f33642ecbf5" providerId="LiveId" clId="{18D9C49A-30F7-48FE-9D6C-E100F2E84471}" dt="2026-02-10T05:22:35.453" v="413" actId="478"/>
          <ac:spMkLst>
            <pc:docMk/>
            <pc:sldMk cId="2585637922" sldId="469"/>
            <ac:spMk id="41" creationId="{00000000-0000-0000-0000-000000000000}"/>
          </ac:spMkLst>
        </pc:spChg>
        <pc:spChg chg="add del mod">
          <ac:chgData name="Samson Zhou" userId="be955f33642ecbf5" providerId="LiveId" clId="{18D9C49A-30F7-48FE-9D6C-E100F2E84471}" dt="2026-02-10T05:22:40.483" v="415" actId="478"/>
          <ac:spMkLst>
            <pc:docMk/>
            <pc:sldMk cId="2585637922" sldId="469"/>
            <ac:spMk id="44" creationId="{44581965-CD99-FFE3-79D6-56F997576F70}"/>
          </ac:spMkLst>
        </pc:spChg>
        <pc:spChg chg="add mod">
          <ac:chgData name="Samson Zhou" userId="be955f33642ecbf5" providerId="LiveId" clId="{18D9C49A-30F7-48FE-9D6C-E100F2E84471}" dt="2026-02-10T05:22:35.808" v="414"/>
          <ac:spMkLst>
            <pc:docMk/>
            <pc:sldMk cId="2585637922" sldId="469"/>
            <ac:spMk id="45" creationId="{21E384CE-952D-01EF-245A-54E7D1AD1800}"/>
          </ac:spMkLst>
        </pc:spChg>
        <pc:spChg chg="add mod">
          <ac:chgData name="Samson Zhou" userId="be955f33642ecbf5" providerId="LiveId" clId="{18D9C49A-30F7-48FE-9D6C-E100F2E84471}" dt="2026-02-10T05:22:35.808" v="414"/>
          <ac:spMkLst>
            <pc:docMk/>
            <pc:sldMk cId="2585637922" sldId="469"/>
            <ac:spMk id="48" creationId="{B9BEE663-1FD6-8C34-F8F8-0215F9644946}"/>
          </ac:spMkLst>
        </pc:spChg>
        <pc:spChg chg="add del">
          <ac:chgData name="Samson Zhou" userId="be955f33642ecbf5" providerId="LiveId" clId="{18D9C49A-30F7-48FE-9D6C-E100F2E84471}" dt="2026-02-10T05:25:47.250" v="422" actId="478"/>
          <ac:spMkLst>
            <pc:docMk/>
            <pc:sldMk cId="2585637922" sldId="469"/>
            <ac:spMk id="51" creationId="{D44309E3-1024-F3A7-5CB5-5703E9DAC9D5}"/>
          </ac:spMkLst>
        </pc:spChg>
      </pc:sldChg>
      <pc:sldChg chg="modSp add mod">
        <pc:chgData name="Samson Zhou" userId="be955f33642ecbf5" providerId="LiveId" clId="{18D9C49A-30F7-48FE-9D6C-E100F2E84471}" dt="2026-02-10T04:54:46.763" v="340" actId="114"/>
        <pc:sldMkLst>
          <pc:docMk/>
          <pc:sldMk cId="3512826886" sldId="479"/>
        </pc:sldMkLst>
        <pc:spChg chg="mod">
          <ac:chgData name="Samson Zhou" userId="be955f33642ecbf5" providerId="LiveId" clId="{18D9C49A-30F7-48FE-9D6C-E100F2E84471}" dt="2026-02-10T04:54:01.762" v="332" actId="207"/>
          <ac:spMkLst>
            <pc:docMk/>
            <pc:sldMk cId="3512826886" sldId="479"/>
            <ac:spMk id="2" creationId="{00000000-0000-0000-0000-000000000000}"/>
          </ac:spMkLst>
        </pc:spChg>
        <pc:spChg chg="mod">
          <ac:chgData name="Samson Zhou" userId="be955f33642ecbf5" providerId="LiveId" clId="{18D9C49A-30F7-48FE-9D6C-E100F2E84471}" dt="2026-02-10T04:54:46.763" v="340" actId="114"/>
          <ac:spMkLst>
            <pc:docMk/>
            <pc:sldMk cId="3512826886" sldId="479"/>
            <ac:spMk id="3" creationId="{00000000-0000-0000-0000-000000000000}"/>
          </ac:spMkLst>
        </pc:spChg>
        <pc:spChg chg="mod">
          <ac:chgData name="Samson Zhou" userId="be955f33642ecbf5" providerId="LiveId" clId="{18D9C49A-30F7-48FE-9D6C-E100F2E84471}" dt="2026-02-10T04:54:38.621" v="337" actId="1076"/>
          <ac:spMkLst>
            <pc:docMk/>
            <pc:sldMk cId="3512826886" sldId="479"/>
            <ac:spMk id="4" creationId="{00000000-0000-0000-0000-000000000000}"/>
          </ac:spMkLst>
        </pc:spChg>
        <pc:spChg chg="mod">
          <ac:chgData name="Samson Zhou" userId="be955f33642ecbf5" providerId="LiveId" clId="{18D9C49A-30F7-48FE-9D6C-E100F2E84471}" dt="2026-02-10T04:54:41.478" v="338" actId="1076"/>
          <ac:spMkLst>
            <pc:docMk/>
            <pc:sldMk cId="3512826886" sldId="479"/>
            <ac:spMk id="8" creationId="{00000000-0000-0000-0000-000000000000}"/>
          </ac:spMkLst>
        </pc:spChg>
        <pc:spChg chg="mod">
          <ac:chgData name="Samson Zhou" userId="be955f33642ecbf5" providerId="LiveId" clId="{18D9C49A-30F7-48FE-9D6C-E100F2E84471}" dt="2026-02-10T04:54:20.643" v="333" actId="14100"/>
          <ac:spMkLst>
            <pc:docMk/>
            <pc:sldMk cId="3512826886" sldId="479"/>
            <ac:spMk id="14" creationId="{00000000-0000-0000-0000-000000000000}"/>
          </ac:spMkLst>
        </pc:spChg>
      </pc:sldChg>
      <pc:sldChg chg="delSp add mod">
        <pc:chgData name="Samson Zhou" userId="be955f33642ecbf5" providerId="LiveId" clId="{18D9C49A-30F7-48FE-9D6C-E100F2E84471}" dt="2026-02-10T04:51:33.957" v="304" actId="478"/>
        <pc:sldMkLst>
          <pc:docMk/>
          <pc:sldMk cId="1883004760" sldId="493"/>
        </pc:sldMkLst>
        <pc:spChg chg="del">
          <ac:chgData name="Samson Zhou" userId="be955f33642ecbf5" providerId="LiveId" clId="{18D9C49A-30F7-48FE-9D6C-E100F2E84471}" dt="2026-02-10T04:51:33.957" v="304" actId="478"/>
          <ac:spMkLst>
            <pc:docMk/>
            <pc:sldMk cId="1883004760" sldId="493"/>
            <ac:spMk id="7" creationId="{00000000-0000-0000-0000-000000000000}"/>
          </ac:spMkLst>
        </pc:spChg>
      </pc:sldChg>
      <pc:sldChg chg="addSp delSp add mod">
        <pc:chgData name="Samson Zhou" userId="be955f33642ecbf5" providerId="LiveId" clId="{18D9C49A-30F7-48FE-9D6C-E100F2E84471}" dt="2026-02-10T04:51:30.463" v="303" actId="478"/>
        <pc:sldMkLst>
          <pc:docMk/>
          <pc:sldMk cId="2364842586" sldId="494"/>
        </pc:sldMkLst>
        <pc:spChg chg="del">
          <ac:chgData name="Samson Zhou" userId="be955f33642ecbf5" providerId="LiveId" clId="{18D9C49A-30F7-48FE-9D6C-E100F2E84471}" dt="2026-02-10T04:51:30.463" v="303" actId="478"/>
          <ac:spMkLst>
            <pc:docMk/>
            <pc:sldMk cId="2364842586" sldId="494"/>
            <ac:spMk id="7" creationId="{00000000-0000-0000-0000-000000000000}"/>
          </ac:spMkLst>
        </pc:spChg>
        <pc:picChg chg="add del">
          <ac:chgData name="Samson Zhou" userId="be955f33642ecbf5" providerId="LiveId" clId="{18D9C49A-30F7-48FE-9D6C-E100F2E84471}" dt="2026-02-10T04:51:29.091" v="302" actId="478"/>
          <ac:picMkLst>
            <pc:docMk/>
            <pc:sldMk cId="2364842586" sldId="494"/>
            <ac:picMk id="4" creationId="{00000000-0000-0000-0000-000000000000}"/>
          </ac:picMkLst>
        </pc:picChg>
      </pc:sldChg>
      <pc:sldChg chg="delSp add mod">
        <pc:chgData name="Samson Zhou" userId="be955f33642ecbf5" providerId="LiveId" clId="{18D9C49A-30F7-48FE-9D6C-E100F2E84471}" dt="2026-02-10T04:51:25.882" v="300" actId="478"/>
        <pc:sldMkLst>
          <pc:docMk/>
          <pc:sldMk cId="3198203869" sldId="495"/>
        </pc:sldMkLst>
        <pc:spChg chg="del">
          <ac:chgData name="Samson Zhou" userId="be955f33642ecbf5" providerId="LiveId" clId="{18D9C49A-30F7-48FE-9D6C-E100F2E84471}" dt="2026-02-10T04:51:25.882" v="300" actId="478"/>
          <ac:spMkLst>
            <pc:docMk/>
            <pc:sldMk cId="3198203869" sldId="495"/>
            <ac:spMk id="7" creationId="{00000000-0000-0000-0000-000000000000}"/>
          </ac:spMkLst>
        </pc:spChg>
      </pc:sldChg>
      <pc:sldChg chg="add">
        <pc:chgData name="Samson Zhou" userId="be955f33642ecbf5" providerId="LiveId" clId="{18D9C49A-30F7-48FE-9D6C-E100F2E84471}" dt="2026-02-10T05:05:23.193" v="355"/>
        <pc:sldMkLst>
          <pc:docMk/>
          <pc:sldMk cId="1959349158" sldId="496"/>
        </pc:sldMkLst>
      </pc:sldChg>
      <pc:sldChg chg="add del">
        <pc:chgData name="Samson Zhou" userId="be955f33642ecbf5" providerId="LiveId" clId="{18D9C49A-30F7-48FE-9D6C-E100F2E84471}" dt="2026-02-10T05:23:02.679" v="418"/>
        <pc:sldMkLst>
          <pc:docMk/>
          <pc:sldMk cId="227425952" sldId="497"/>
        </pc:sldMkLst>
      </pc:sldChg>
      <pc:sldChg chg="new add del">
        <pc:chgData name="Samson Zhou" userId="be955f33642ecbf5" providerId="LiveId" clId="{18D9C49A-30F7-48FE-9D6C-E100F2E84471}" dt="2026-02-10T05:25:48.331" v="424" actId="680"/>
        <pc:sldMkLst>
          <pc:docMk/>
          <pc:sldMk cId="2233694844" sldId="4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B9775-B50E-4D7C-9FC9-0689BA786C10}"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BB4177-14F2-42D0-B89C-97EB7B9FAE54}" type="slidenum">
              <a:rPr lang="en-US" smtClean="0"/>
              <a:t>‹#›</a:t>
            </a:fld>
            <a:endParaRPr lang="en-US"/>
          </a:p>
        </p:txBody>
      </p:sp>
    </p:spTree>
    <p:extLst>
      <p:ext uri="{BB962C8B-B14F-4D97-AF65-F5344CB8AC3E}">
        <p14:creationId xmlns:p14="http://schemas.microsoft.com/office/powerpoint/2010/main" val="3780892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B4177-14F2-42D0-B89C-97EB7B9FAE54}" type="slidenum">
              <a:rPr lang="en-US" smtClean="0"/>
              <a:t>15</a:t>
            </a:fld>
            <a:endParaRPr lang="en-US"/>
          </a:p>
        </p:txBody>
      </p:sp>
    </p:spTree>
    <p:extLst>
      <p:ext uri="{BB962C8B-B14F-4D97-AF65-F5344CB8AC3E}">
        <p14:creationId xmlns:p14="http://schemas.microsoft.com/office/powerpoint/2010/main" val="142354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8" name="Shape 4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46" name="Shape 4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65" name="Shape 4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study a special</a:t>
            </a:r>
            <a:r>
              <a:rPr lang="en-US" baseline="0" dirty="0"/>
              <a:t> type of memory hard function called data-independent memory hard functions. As the name suggests the memory access pattern will not depend on the input making the functions resistant to side-channel attacks.</a:t>
            </a:r>
            <a:endParaRPr lang="en-US" dirty="0"/>
          </a:p>
        </p:txBody>
      </p:sp>
      <p:sp>
        <p:nvSpPr>
          <p:cNvPr id="4" name="Slide Number Placeholder 3"/>
          <p:cNvSpPr>
            <a:spLocks noGrp="1"/>
          </p:cNvSpPr>
          <p:nvPr>
            <p:ph type="sldNum" sz="quarter" idx="10"/>
          </p:nvPr>
        </p:nvSpPr>
        <p:spPr/>
        <p:txBody>
          <a:bodyPr/>
          <a:lstStyle/>
          <a:p>
            <a:fld id="{B681E05A-F77A-4D73-8247-AAB3E0C8518D}" type="slidenum">
              <a:rPr lang="en-US" smtClean="0"/>
              <a:t>31</a:t>
            </a:fld>
            <a:endParaRPr lang="en-US"/>
          </a:p>
        </p:txBody>
      </p:sp>
    </p:spTree>
    <p:extLst>
      <p:ext uri="{BB962C8B-B14F-4D97-AF65-F5344CB8AC3E}">
        <p14:creationId xmlns:p14="http://schemas.microsoft.com/office/powerpoint/2010/main" val="396700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motivates the need for moderately hard functions. The basic idea is to build a password hash function that is moderately expensive to compute to limit the number of guesses that an adversary would be willing to try</a:t>
            </a:r>
            <a:r>
              <a:rPr lang="en-US" baseline="0" dirty="0"/>
              <a:t>. An honest server only needs to compute the function once during a typical authentication session. However, the adversary potentially has an advantage in this game. While the honest server must typically evaluate the function on standard hardware, the adversary could use potentially reduce the cost per password guess by developing customized hardware (GPUs, FPGAs, ASICs) to evaluate the password hash function. Thus, we want to ensure that the cost to evaluate this function is equitable across platforms.</a:t>
            </a:r>
            <a:endParaRPr lang="en-US" dirty="0"/>
          </a:p>
          <a:p>
            <a:endParaRPr lang="en-US" dirty="0"/>
          </a:p>
        </p:txBody>
      </p:sp>
      <p:sp>
        <p:nvSpPr>
          <p:cNvPr id="4" name="Slide Number Placeholder 3"/>
          <p:cNvSpPr>
            <a:spLocks noGrp="1"/>
          </p:cNvSpPr>
          <p:nvPr>
            <p:ph type="sldNum" sz="quarter" idx="10"/>
          </p:nvPr>
        </p:nvSpPr>
        <p:spPr/>
        <p:txBody>
          <a:bodyPr/>
          <a:lstStyle/>
          <a:p>
            <a:fld id="{2112C450-71D2-4D5C-B074-D6F3E8DF941E}" type="slidenum">
              <a:rPr lang="en-US" smtClean="0"/>
              <a:t>36</a:t>
            </a:fld>
            <a:endParaRPr lang="en-US"/>
          </a:p>
        </p:txBody>
      </p:sp>
    </p:spTree>
    <p:extLst>
      <p:ext uri="{BB962C8B-B14F-4D97-AF65-F5344CB8AC3E}">
        <p14:creationId xmlns:p14="http://schemas.microsoft.com/office/powerpoint/2010/main" val="129838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88C4-3340-17B2-4EE4-319F9ABEE7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96B040-C529-D144-B2EF-9994F0441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8866A9-AD5D-9FB7-5B04-D83EFCD4A877}"/>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5" name="Footer Placeholder 4">
            <a:extLst>
              <a:ext uri="{FF2B5EF4-FFF2-40B4-BE49-F238E27FC236}">
                <a16:creationId xmlns:a16="http://schemas.microsoft.com/office/drawing/2014/main" id="{EFE3825C-BCAD-92FA-3775-472CADA36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EF8C1-470B-B61C-843B-402E9304F219}"/>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32019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8AA4-0B5A-AC16-6A95-5091FD7EDD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86D1FC-400F-AC4F-78EF-5D2C17410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E0F5F-E88B-2304-E71B-6CFFC7E0E3A9}"/>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5" name="Footer Placeholder 4">
            <a:extLst>
              <a:ext uri="{FF2B5EF4-FFF2-40B4-BE49-F238E27FC236}">
                <a16:creationId xmlns:a16="http://schemas.microsoft.com/office/drawing/2014/main" id="{16EC40E0-E990-888B-FC17-8B1F5D7F2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58C55-B307-48FE-A0BA-74F6D99AD0D0}"/>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1117752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7FF236-D805-FF24-254D-80CA271171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69A752-E286-833F-D9D4-EEDC4A76B8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548E4-C208-A468-DD0E-9C56E214C365}"/>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5" name="Footer Placeholder 4">
            <a:extLst>
              <a:ext uri="{FF2B5EF4-FFF2-40B4-BE49-F238E27FC236}">
                <a16:creationId xmlns:a16="http://schemas.microsoft.com/office/drawing/2014/main" id="{E6436BD7-2C29-495C-33C9-831F9BA25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A77F0D-7D31-948F-6071-DB83C15B8A69}"/>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538502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23FF7-9C5C-5AAF-E2FD-5A1921B19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B2A673-809B-F0A1-2396-45816AD14F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C35C0-B7F1-8914-8AAE-2E6E502FF6A9}"/>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5" name="Footer Placeholder 4">
            <a:extLst>
              <a:ext uri="{FF2B5EF4-FFF2-40B4-BE49-F238E27FC236}">
                <a16:creationId xmlns:a16="http://schemas.microsoft.com/office/drawing/2014/main" id="{B1534AB0-4A89-F4EF-48B1-B1B7A8C7C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1BACA-346E-7896-4EC1-5CC9483BD3EF}"/>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96575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4259-8175-7940-F473-7BAACA7273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32F241-D218-3DAB-6D91-E8C33541BE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3C3330-2C11-BF87-0533-B332F1621D90}"/>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5" name="Footer Placeholder 4">
            <a:extLst>
              <a:ext uri="{FF2B5EF4-FFF2-40B4-BE49-F238E27FC236}">
                <a16:creationId xmlns:a16="http://schemas.microsoft.com/office/drawing/2014/main" id="{6B13E149-4988-2BDA-D6A5-6DE2109C4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29CA0-5873-7031-24DB-8D11C75BCE4F}"/>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78213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8F02-C30F-0F85-3C7A-9CBEDBE780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BC0861-E12D-FAE0-40F1-C3E64163D9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332CB-AFD4-A6EE-A2F6-D5838EFFC9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477EBA-EF99-CE45-F723-C3E24D731831}"/>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6" name="Footer Placeholder 5">
            <a:extLst>
              <a:ext uri="{FF2B5EF4-FFF2-40B4-BE49-F238E27FC236}">
                <a16:creationId xmlns:a16="http://schemas.microsoft.com/office/drawing/2014/main" id="{484B8BEE-9A70-412A-4DB2-DDAA1838A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0F996B-E804-4C83-B5A4-18C56BCD4F83}"/>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31976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ADC8-9746-7AE0-4B0F-F6EBA68719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A6A803-B98A-A37D-8F3F-7A24377D15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E3ED4C-AE85-2658-2B96-F5CE4815B4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FFABE-5455-3819-BD8C-F1F258EF3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E2CDC5-0EFF-F96E-270D-B0CCB72D22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C1FCF9-0083-2114-0CB3-749176A5BA60}"/>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8" name="Footer Placeholder 7">
            <a:extLst>
              <a:ext uri="{FF2B5EF4-FFF2-40B4-BE49-F238E27FC236}">
                <a16:creationId xmlns:a16="http://schemas.microsoft.com/office/drawing/2014/main" id="{96DE9C9B-18FB-1765-A6BE-A1CEC92767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8EE12F-6628-C499-7092-324DDAC6F428}"/>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57272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E274D-7633-AF23-D773-2F0416C21D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D477C3-A301-8200-DCFA-9BE6D06A5DF7}"/>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4" name="Footer Placeholder 3">
            <a:extLst>
              <a:ext uri="{FF2B5EF4-FFF2-40B4-BE49-F238E27FC236}">
                <a16:creationId xmlns:a16="http://schemas.microsoft.com/office/drawing/2014/main" id="{F3A1CD6B-6BAB-3D5C-201F-702F7CBCFF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28852-C69E-7B1E-7DDD-284F534FF2B5}"/>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72515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3401C-C3BE-3D09-6BEB-0EB86320AE3B}"/>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3" name="Footer Placeholder 2">
            <a:extLst>
              <a:ext uri="{FF2B5EF4-FFF2-40B4-BE49-F238E27FC236}">
                <a16:creationId xmlns:a16="http://schemas.microsoft.com/office/drawing/2014/main" id="{3E569142-97D2-FDD2-E33E-3ABDF81F62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6C3536-A66A-C9F8-5694-39847A097EFA}"/>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384038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078E-07A5-FDF9-50C7-BB1016A12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3C6AA4-3E8C-14EE-C698-A5701D743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B86EA8-1AA6-0C6F-BF2C-D98B79C1E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42346D-AF0F-9C18-2C27-93FEB7965585}"/>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6" name="Footer Placeholder 5">
            <a:extLst>
              <a:ext uri="{FF2B5EF4-FFF2-40B4-BE49-F238E27FC236}">
                <a16:creationId xmlns:a16="http://schemas.microsoft.com/office/drawing/2014/main" id="{73E05143-049A-3147-846E-5B3F3FB84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3CA11-B9B8-31E0-B5BA-50A7780A4EB1}"/>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323277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B29E-3A45-6D9E-D1CB-5FAE8FB5F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F3F749-3E8A-4ABC-F981-C6D06DD0AF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5679A6-F8C3-856C-A441-B70752067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8E3E2-DEB4-8A05-CC13-263934484D32}"/>
              </a:ext>
            </a:extLst>
          </p:cNvPr>
          <p:cNvSpPr>
            <a:spLocks noGrp="1"/>
          </p:cNvSpPr>
          <p:nvPr>
            <p:ph type="dt" sz="half" idx="10"/>
          </p:nvPr>
        </p:nvSpPr>
        <p:spPr/>
        <p:txBody>
          <a:bodyPr/>
          <a:lstStyle/>
          <a:p>
            <a:fld id="{B68B916F-3290-41EB-BB00-B8E1E5955773}" type="datetimeFigureOut">
              <a:rPr lang="en-US" smtClean="0"/>
              <a:t>2/9/2026</a:t>
            </a:fld>
            <a:endParaRPr lang="en-US"/>
          </a:p>
        </p:txBody>
      </p:sp>
      <p:sp>
        <p:nvSpPr>
          <p:cNvPr id="6" name="Footer Placeholder 5">
            <a:extLst>
              <a:ext uri="{FF2B5EF4-FFF2-40B4-BE49-F238E27FC236}">
                <a16:creationId xmlns:a16="http://schemas.microsoft.com/office/drawing/2014/main" id="{EAE6A5DA-E289-EBB9-A7CF-92AC45228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D23E25-CD2B-7E35-15B4-323046E380D4}"/>
              </a:ext>
            </a:extLst>
          </p:cNvPr>
          <p:cNvSpPr>
            <a:spLocks noGrp="1"/>
          </p:cNvSpPr>
          <p:nvPr>
            <p:ph type="sldNum" sz="quarter" idx="12"/>
          </p:nvPr>
        </p:nvSpPr>
        <p:spPr/>
        <p:txBody>
          <a:bodyPr/>
          <a:lstStyle/>
          <a:p>
            <a:fld id="{2B24F5BC-87C1-4A5D-B666-ECDD643B97A6}" type="slidenum">
              <a:rPr lang="en-US" smtClean="0"/>
              <a:t>‹#›</a:t>
            </a:fld>
            <a:endParaRPr lang="en-US"/>
          </a:p>
        </p:txBody>
      </p:sp>
    </p:spTree>
    <p:extLst>
      <p:ext uri="{BB962C8B-B14F-4D97-AF65-F5344CB8AC3E}">
        <p14:creationId xmlns:p14="http://schemas.microsoft.com/office/powerpoint/2010/main" val="289105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4F973-14C4-1FCC-910B-DCC35C59D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9C7C15-86F3-4AF4-8C5A-AE43FF5A7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779-F48F-602C-558F-6C7773BB1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8B916F-3290-41EB-BB00-B8E1E5955773}" type="datetimeFigureOut">
              <a:rPr lang="en-US" smtClean="0"/>
              <a:t>2/9/2026</a:t>
            </a:fld>
            <a:endParaRPr lang="en-US"/>
          </a:p>
        </p:txBody>
      </p:sp>
      <p:sp>
        <p:nvSpPr>
          <p:cNvPr id="5" name="Footer Placeholder 4">
            <a:extLst>
              <a:ext uri="{FF2B5EF4-FFF2-40B4-BE49-F238E27FC236}">
                <a16:creationId xmlns:a16="http://schemas.microsoft.com/office/drawing/2014/main" id="{CBFBD9C8-1EC9-33FA-16BB-5501F5693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8D8843-EDBE-593D-9792-FE43706185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24F5BC-87C1-4A5D-B666-ECDD643B97A6}" type="slidenum">
              <a:rPr lang="en-US" smtClean="0"/>
              <a:t>‹#›</a:t>
            </a:fld>
            <a:endParaRPr lang="en-US"/>
          </a:p>
        </p:txBody>
      </p:sp>
    </p:spTree>
    <p:extLst>
      <p:ext uri="{BB962C8B-B14F-4D97-AF65-F5344CB8AC3E}">
        <p14:creationId xmlns:p14="http://schemas.microsoft.com/office/powerpoint/2010/main" val="4121728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0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34.png"/><Relationship Id="rId4" Type="http://schemas.openxmlformats.org/officeDocument/2006/relationships/image" Target="../media/image36.gif"/></Relationships>
</file>

<file path=ppt/slides/_rels/slide1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40.gif"/><Relationship Id="rId5" Type="http://schemas.openxmlformats.org/officeDocument/2006/relationships/image" Target="../media/image39.jpeg"/><Relationship Id="rId4" Type="http://schemas.openxmlformats.org/officeDocument/2006/relationships/image" Target="../media/image381.png"/></Relationships>
</file>

<file path=ppt/slides/_rels/slide18.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troyhunt.com/86-of-passwords-are-terrible-and-other-statistics/" TargetMode="External"/><Relationship Id="rId4" Type="http://schemas.openxmlformats.org/officeDocument/2006/relationships/image" Target="../media/image53.jp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5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550.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74.jpeg"/><Relationship Id="rId5" Type="http://schemas.openxmlformats.org/officeDocument/2006/relationships/image" Target="../media/image68.png"/><Relationship Id="rId10" Type="http://schemas.openxmlformats.org/officeDocument/2006/relationships/image" Target="../media/image73.jpg"/><Relationship Id="rId4" Type="http://schemas.openxmlformats.org/officeDocument/2006/relationships/image" Target="../media/image67.pn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password-hashing.ne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password-hashing.net/"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password-hashing.net/" TargetMode="External"/><Relationship Id="rId1" Type="http://schemas.openxmlformats.org/officeDocument/2006/relationships/slideLayout" Target="../slideLayouts/slideLayout2.xml"/><Relationship Id="rId5" Type="http://schemas.openxmlformats.org/officeDocument/2006/relationships/image" Target="../media/image77.jp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NULL"/><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8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8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8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NULL"/></Relationships>
</file>

<file path=ppt/slides/_rels/slide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63690"/>
            <a:ext cx="9144000" cy="947890"/>
          </a:xfrm>
        </p:spPr>
        <p:txBody>
          <a:bodyPr>
            <a:normAutofit/>
          </a:bodyPr>
          <a:lstStyle/>
          <a:p>
            <a:r>
              <a:rPr lang="en-US" sz="4400">
                <a:solidFill>
                  <a:srgbClr val="C00000"/>
                </a:solidFill>
              </a:rPr>
              <a:t>Password Hashing and Graph Pebbling</a:t>
            </a:r>
            <a:endParaRPr lang="en-US" sz="4400" dirty="0">
              <a:solidFill>
                <a:srgbClr val="C00000"/>
              </a:solidFill>
            </a:endParaRPr>
          </a:p>
        </p:txBody>
      </p:sp>
      <p:sp>
        <p:nvSpPr>
          <p:cNvPr id="3" name="Subtitle 2"/>
          <p:cNvSpPr>
            <a:spLocks noGrp="1"/>
          </p:cNvSpPr>
          <p:nvPr>
            <p:ph type="subTitle" idx="1"/>
          </p:nvPr>
        </p:nvSpPr>
        <p:spPr>
          <a:xfrm>
            <a:off x="1523999" y="2748958"/>
            <a:ext cx="9144000" cy="858631"/>
          </a:xfrm>
        </p:spPr>
        <p:txBody>
          <a:bodyPr>
            <a:normAutofit/>
          </a:bodyPr>
          <a:lstStyle/>
          <a:p>
            <a:pPr>
              <a:lnSpc>
                <a:spcPct val="100000"/>
              </a:lnSpc>
            </a:pPr>
            <a:r>
              <a:rPr lang="en-US" sz="2800" dirty="0">
                <a:solidFill>
                  <a:srgbClr val="C00000"/>
                </a:solidFill>
              </a:rPr>
              <a:t>Samson Zhou</a:t>
            </a:r>
          </a:p>
        </p:txBody>
      </p:sp>
      <p:pic>
        <p:nvPicPr>
          <p:cNvPr id="5" name="Picture 4">
            <a:extLst>
              <a:ext uri="{FF2B5EF4-FFF2-40B4-BE49-F238E27FC236}">
                <a16:creationId xmlns:a16="http://schemas.microsoft.com/office/drawing/2014/main" id="{43F6C96E-4B36-D12A-B0A0-152E8C53B3C2}"/>
              </a:ext>
            </a:extLst>
          </p:cNvPr>
          <p:cNvPicPr>
            <a:picLocks noChangeAspect="1"/>
          </p:cNvPicPr>
          <p:nvPr/>
        </p:nvPicPr>
        <p:blipFill>
          <a:blip r:embed="rId2"/>
          <a:stretch>
            <a:fillRect/>
          </a:stretch>
        </p:blipFill>
        <p:spPr>
          <a:xfrm>
            <a:off x="147608" y="4230094"/>
            <a:ext cx="2714556" cy="2495274"/>
          </a:xfrm>
          <a:prstGeom prst="rect">
            <a:avLst/>
          </a:prstGeom>
        </p:spPr>
      </p:pic>
      <p:sp>
        <p:nvSpPr>
          <p:cNvPr id="7" name="TextBox 6">
            <a:extLst>
              <a:ext uri="{FF2B5EF4-FFF2-40B4-BE49-F238E27FC236}">
                <a16:creationId xmlns:a16="http://schemas.microsoft.com/office/drawing/2014/main" id="{8EA523FD-89E2-1648-4692-2AB15E64D42D}"/>
              </a:ext>
            </a:extLst>
          </p:cNvPr>
          <p:cNvSpPr txBox="1"/>
          <p:nvPr/>
        </p:nvSpPr>
        <p:spPr>
          <a:xfrm>
            <a:off x="3186819" y="4046725"/>
            <a:ext cx="5818367" cy="830997"/>
          </a:xfrm>
          <a:prstGeom prst="rect">
            <a:avLst/>
          </a:prstGeom>
          <a:noFill/>
        </p:spPr>
        <p:txBody>
          <a:bodyPr wrap="square">
            <a:spAutoFit/>
          </a:bodyPr>
          <a:lstStyle/>
          <a:p>
            <a:pPr algn="ctr">
              <a:lnSpc>
                <a:spcPct val="100000"/>
              </a:lnSpc>
            </a:pPr>
            <a:r>
              <a:rPr lang="en-US" sz="2400" dirty="0"/>
              <a:t>Joint work with: </a:t>
            </a:r>
          </a:p>
          <a:p>
            <a:pPr algn="ctr">
              <a:lnSpc>
                <a:spcPct val="100000"/>
              </a:lnSpc>
            </a:pPr>
            <a:r>
              <a:rPr lang="en-US" sz="2400" dirty="0"/>
              <a:t>Jeremiah </a:t>
            </a:r>
            <a:r>
              <a:rPr lang="en-US" sz="2400" dirty="0" err="1"/>
              <a:t>Blocki</a:t>
            </a:r>
            <a:r>
              <a:rPr lang="en-US" sz="2400" dirty="0"/>
              <a:t>, Ben Harsha, Ling Ren</a:t>
            </a:r>
          </a:p>
        </p:txBody>
      </p:sp>
      <p:pic>
        <p:nvPicPr>
          <p:cNvPr id="1026" name="Picture 2" descr="TAMU Logo">
            <a:extLst>
              <a:ext uri="{FF2B5EF4-FFF2-40B4-BE49-F238E27FC236}">
                <a16:creationId xmlns:a16="http://schemas.microsoft.com/office/drawing/2014/main" id="{2EBBB989-2B03-7F4F-0136-F1CA62392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1075" y="4441555"/>
            <a:ext cx="2416445" cy="241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10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assword and hash"/>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54707" y="643467"/>
            <a:ext cx="988258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711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6508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3061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Vertex Cover</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Given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an integer </a:t>
                </a:r>
                <a14:m>
                  <m:oMath xmlns:m="http://schemas.openxmlformats.org/officeDocument/2006/math">
                    <m:r>
                      <a:rPr lang="en-US" b="0" i="1" smtClean="0">
                        <a:latin typeface="Cambria Math" panose="02040503050406030204" pitchFamily="18" charset="0"/>
                      </a:rPr>
                      <m:t>𝑘</m:t>
                    </m:r>
                  </m:oMath>
                </a14:m>
                <a:r>
                  <a:rPr lang="en-US" dirty="0"/>
                  <a:t>, does there exist a subset of </a:t>
                </a:r>
                <a14:m>
                  <m:oMath xmlns:m="http://schemas.openxmlformats.org/officeDocument/2006/math">
                    <m:r>
                      <a:rPr lang="en-US" b="0" i="1" smtClean="0">
                        <a:latin typeface="Cambria Math" panose="02040503050406030204" pitchFamily="18" charset="0"/>
                      </a:rPr>
                      <m:t>𝑉</m:t>
                    </m:r>
                  </m:oMath>
                </a14:m>
                <a:r>
                  <a:rPr lang="en-US" dirty="0"/>
                  <a:t> of size </a:t>
                </a:r>
                <a14:m>
                  <m:oMath xmlns:m="http://schemas.openxmlformats.org/officeDocument/2006/math">
                    <m:r>
                      <a:rPr lang="en-US" i="1">
                        <a:latin typeface="Cambria Math" panose="02040503050406030204" pitchFamily="18" charset="0"/>
                      </a:rPr>
                      <m:t>𝑘</m:t>
                    </m:r>
                  </m:oMath>
                </a14:m>
                <a:r>
                  <a:rPr lang="en-US" dirty="0"/>
                  <a:t> which intersects all edges of </a:t>
                </a:r>
                <a14:m>
                  <m:oMath xmlns:m="http://schemas.openxmlformats.org/officeDocument/2006/math">
                    <m:r>
                      <a:rPr lang="en-US" i="1">
                        <a:latin typeface="Cambria Math" panose="02040503050406030204" pitchFamily="18" charset="0"/>
                      </a:rPr>
                      <m:t>𝐸</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709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Arbitrarily label the vertices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direct edges in topological ordering.</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0212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Arbitrarily label the vertices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direct edges in topological ordering.</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35004" y="3821073"/>
            <a:ext cx="541953" cy="0"/>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6031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Arbitrarily label the vertices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direct edges in topological ordering.</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5030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For vertex </a:t>
                </a:r>
                <a14:m>
                  <m:oMath xmlns:m="http://schemas.openxmlformats.org/officeDocument/2006/math">
                    <m:r>
                      <a:rPr lang="en-US" b="0" i="1" smtClean="0">
                        <a:latin typeface="Cambria Math" panose="02040503050406030204" pitchFamily="18" charset="0"/>
                      </a:rPr>
                      <m:t>𝑖</m:t>
                    </m:r>
                  </m:oMath>
                </a14:m>
                <a:r>
                  <a:rPr lang="en-US" dirty="0"/>
                  <a:t>, create an ingoing path of length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oMath>
                </a14:m>
                <a:r>
                  <a:rPr lang="en-US" dirty="0"/>
                  <a:t> and an outgoing path of length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m:t>
                    </m:r>
                  </m:oMath>
                </a14:m>
                <a:r>
                  <a:rPr lang="en-US" dirty="0"/>
                  <a:t>.</a:t>
                </a:r>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r="-1275"/>
                </a:stretch>
              </a:blipFill>
            </p:spPr>
            <p:txBody>
              <a:bodyPr/>
              <a:lstStyle/>
              <a:p>
                <a:r>
                  <a:rPr lang="en-US">
                    <a:noFill/>
                  </a:rPr>
                  <a:t> </a:t>
                </a:r>
              </a:p>
            </p:txBody>
          </p:sp>
        </mc:Fallback>
      </mc:AlternateContent>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1735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a:t>
            </a:r>
          </a:p>
        </p:txBody>
      </p:sp>
      <p:sp>
        <p:nvSpPr>
          <p:cNvPr id="4" name="Oval 3"/>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cxnSp>
        <p:nvCxnSpPr>
          <p:cNvPr id="5" name="Straight Arrow Connector 4"/>
          <p:cNvCxnSpPr>
            <a:stCxn id="4"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10" name="Oval 9"/>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11" name="Oval 10"/>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12" name="Oval 11"/>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cxnSp>
        <p:nvCxnSpPr>
          <p:cNvPr id="13" name="Straight Arrow Connector 12"/>
          <p:cNvCxnSpPr>
            <a:stCxn id="9" idx="4"/>
            <a:endCxn id="12"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4"/>
          </p:cNvCxnSpPr>
          <p:nvPr/>
        </p:nvCxnSpPr>
        <p:spPr>
          <a:xfrm flipV="1">
            <a:off x="5617526" y="4245616"/>
            <a:ext cx="2397581" cy="780556"/>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5400000" flipH="1" flipV="1">
            <a:off x="5152034" y="199444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0"/>
          </p:cNvCxnSpPr>
          <p:nvPr/>
        </p:nvCxnSpPr>
        <p:spPr>
          <a:xfrm flipH="1" flipV="1">
            <a:off x="3734688" y="2152650"/>
            <a:ext cx="15550" cy="124388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142834" y="2133940"/>
            <a:ext cx="15550" cy="124388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593743" y="2167525"/>
            <a:ext cx="15550" cy="124388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1" idx="4"/>
          </p:cNvCxnSpPr>
          <p:nvPr/>
        </p:nvCxnSpPr>
        <p:spPr>
          <a:xfrm flipV="1">
            <a:off x="8015107" y="4245616"/>
            <a:ext cx="0" cy="1205098"/>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6"/>
          </p:cNvCxnSpPr>
          <p:nvPr/>
        </p:nvCxnSpPr>
        <p:spPr>
          <a:xfrm>
            <a:off x="5598866" y="5026172"/>
            <a:ext cx="1217450"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9" idx="3"/>
          </p:cNvCxnSpPr>
          <p:nvPr/>
        </p:nvCxnSpPr>
        <p:spPr>
          <a:xfrm flipV="1">
            <a:off x="3961925" y="4095870"/>
            <a:ext cx="888972" cy="61900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0" idx="7"/>
          </p:cNvCxnSpPr>
          <p:nvPr/>
        </p:nvCxnSpPr>
        <p:spPr>
          <a:xfrm flipH="1">
            <a:off x="6891899" y="2925557"/>
            <a:ext cx="685058" cy="62072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943941" y="5341726"/>
            <a:ext cx="888972" cy="61900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510947" y="1543087"/>
            <a:ext cx="393056" cy="584775"/>
          </a:xfrm>
          <a:prstGeom prst="rect">
            <a:avLst/>
          </a:prstGeom>
          <a:noFill/>
          <a:ln>
            <a:solidFill>
              <a:schemeClr val="bg1"/>
            </a:solidFill>
          </a:ln>
        </p:spPr>
        <p:txBody>
          <a:bodyPr wrap="none" rtlCol="0">
            <a:spAutoFit/>
          </a:bodyPr>
          <a:lstStyle/>
          <a:p>
            <a:r>
              <a:rPr lang="en-US" sz="3200" dirty="0">
                <a:solidFill>
                  <a:srgbClr val="FF0000"/>
                </a:solidFill>
              </a:rPr>
              <a:t>4</a:t>
            </a:r>
          </a:p>
        </p:txBody>
      </p:sp>
      <p:sp>
        <p:nvSpPr>
          <p:cNvPr id="36" name="TextBox 35"/>
          <p:cNvSpPr txBox="1"/>
          <p:nvPr/>
        </p:nvSpPr>
        <p:spPr>
          <a:xfrm>
            <a:off x="4946306" y="1543087"/>
            <a:ext cx="330544" cy="584775"/>
          </a:xfrm>
          <a:prstGeom prst="rect">
            <a:avLst/>
          </a:prstGeom>
          <a:noFill/>
          <a:ln>
            <a:solidFill>
              <a:schemeClr val="bg1"/>
            </a:solidFill>
          </a:ln>
        </p:spPr>
        <p:txBody>
          <a:bodyPr wrap="square" rtlCol="0">
            <a:spAutoFit/>
          </a:bodyPr>
          <a:lstStyle/>
          <a:p>
            <a:r>
              <a:rPr lang="en-US" sz="3200" dirty="0">
                <a:solidFill>
                  <a:srgbClr val="FF0000"/>
                </a:solidFill>
              </a:rPr>
              <a:t>3</a:t>
            </a:r>
          </a:p>
        </p:txBody>
      </p:sp>
      <p:sp>
        <p:nvSpPr>
          <p:cNvPr id="37" name="TextBox 36"/>
          <p:cNvSpPr txBox="1"/>
          <p:nvPr/>
        </p:nvSpPr>
        <p:spPr>
          <a:xfrm>
            <a:off x="6380222" y="1543087"/>
            <a:ext cx="393056" cy="584775"/>
          </a:xfrm>
          <a:prstGeom prst="rect">
            <a:avLst/>
          </a:prstGeom>
          <a:noFill/>
          <a:ln>
            <a:solidFill>
              <a:schemeClr val="bg1"/>
            </a:solidFill>
          </a:ln>
        </p:spPr>
        <p:txBody>
          <a:bodyPr wrap="none" rtlCol="0">
            <a:spAutoFit/>
          </a:bodyPr>
          <a:lstStyle/>
          <a:p>
            <a:r>
              <a:rPr lang="en-US" sz="3200" dirty="0">
                <a:solidFill>
                  <a:srgbClr val="FF0000"/>
                </a:solidFill>
              </a:rPr>
              <a:t>1</a:t>
            </a:r>
          </a:p>
        </p:txBody>
      </p:sp>
      <p:sp>
        <p:nvSpPr>
          <p:cNvPr id="38" name="TextBox 37"/>
          <p:cNvSpPr txBox="1"/>
          <p:nvPr/>
        </p:nvSpPr>
        <p:spPr>
          <a:xfrm>
            <a:off x="6892490" y="4756951"/>
            <a:ext cx="393056" cy="584775"/>
          </a:xfrm>
          <a:prstGeom prst="rect">
            <a:avLst/>
          </a:prstGeom>
          <a:noFill/>
          <a:ln>
            <a:solidFill>
              <a:schemeClr val="bg1"/>
            </a:solidFill>
          </a:ln>
        </p:spPr>
        <p:txBody>
          <a:bodyPr wrap="none" rtlCol="0">
            <a:spAutoFit/>
          </a:bodyPr>
          <a:lstStyle/>
          <a:p>
            <a:r>
              <a:rPr lang="en-US" sz="3200" dirty="0">
                <a:solidFill>
                  <a:srgbClr val="FF0000"/>
                </a:solidFill>
              </a:rPr>
              <a:t>2</a:t>
            </a:r>
          </a:p>
        </p:txBody>
      </p:sp>
      <p:sp>
        <p:nvSpPr>
          <p:cNvPr id="40" name="TextBox 39"/>
          <p:cNvSpPr txBox="1"/>
          <p:nvPr/>
        </p:nvSpPr>
        <p:spPr>
          <a:xfrm>
            <a:off x="7818579" y="5474527"/>
            <a:ext cx="393056" cy="584775"/>
          </a:xfrm>
          <a:prstGeom prst="rect">
            <a:avLst/>
          </a:prstGeom>
          <a:noFill/>
          <a:ln>
            <a:solidFill>
              <a:schemeClr val="bg1"/>
            </a:solidFill>
          </a:ln>
        </p:spPr>
        <p:txBody>
          <a:bodyPr wrap="none" rtlCol="0">
            <a:spAutoFit/>
          </a:bodyPr>
          <a:lstStyle/>
          <a:p>
            <a:r>
              <a:rPr lang="en-US" sz="3200" dirty="0">
                <a:solidFill>
                  <a:srgbClr val="FF0000"/>
                </a:solidFill>
              </a:rPr>
              <a:t>4</a:t>
            </a:r>
          </a:p>
        </p:txBody>
      </p:sp>
      <p:sp>
        <p:nvSpPr>
          <p:cNvPr id="42" name="TextBox 41"/>
          <p:cNvSpPr txBox="1"/>
          <p:nvPr/>
        </p:nvSpPr>
        <p:spPr>
          <a:xfrm>
            <a:off x="7576957" y="2544537"/>
            <a:ext cx="393056" cy="584775"/>
          </a:xfrm>
          <a:prstGeom prst="rect">
            <a:avLst/>
          </a:prstGeom>
          <a:noFill/>
          <a:ln>
            <a:solidFill>
              <a:schemeClr val="bg1"/>
            </a:solidFill>
          </a:ln>
        </p:spPr>
        <p:txBody>
          <a:bodyPr wrap="none" rtlCol="0">
            <a:spAutoFit/>
          </a:bodyPr>
          <a:lstStyle/>
          <a:p>
            <a:r>
              <a:rPr lang="en-US" sz="3200" dirty="0">
                <a:solidFill>
                  <a:srgbClr val="FF0000"/>
                </a:solidFill>
              </a:rPr>
              <a:t>3</a:t>
            </a:r>
          </a:p>
        </p:txBody>
      </p:sp>
      <p:sp>
        <p:nvSpPr>
          <p:cNvPr id="43" name="TextBox 42"/>
          <p:cNvSpPr txBox="1"/>
          <p:nvPr/>
        </p:nvSpPr>
        <p:spPr>
          <a:xfrm>
            <a:off x="3502013" y="5838862"/>
            <a:ext cx="393056" cy="584775"/>
          </a:xfrm>
          <a:prstGeom prst="rect">
            <a:avLst/>
          </a:prstGeom>
          <a:noFill/>
          <a:ln>
            <a:solidFill>
              <a:schemeClr val="bg1"/>
            </a:solidFill>
          </a:ln>
        </p:spPr>
        <p:txBody>
          <a:bodyPr wrap="none" rtlCol="0">
            <a:spAutoFit/>
          </a:bodyPr>
          <a:lstStyle/>
          <a:p>
            <a:r>
              <a:rPr lang="en-US" sz="3200" dirty="0">
                <a:solidFill>
                  <a:srgbClr val="FF0000"/>
                </a:solidFill>
              </a:rPr>
              <a:t>2</a:t>
            </a:r>
          </a:p>
        </p:txBody>
      </p:sp>
      <p:sp>
        <p:nvSpPr>
          <p:cNvPr id="44" name="TextBox 43"/>
          <p:cNvSpPr txBox="1"/>
          <p:nvPr/>
        </p:nvSpPr>
        <p:spPr>
          <a:xfrm>
            <a:off x="3480061" y="4601629"/>
            <a:ext cx="393056" cy="584775"/>
          </a:xfrm>
          <a:prstGeom prst="rect">
            <a:avLst/>
          </a:prstGeom>
          <a:noFill/>
          <a:ln>
            <a:solidFill>
              <a:schemeClr val="bg1"/>
            </a:solidFill>
          </a:ln>
        </p:spPr>
        <p:txBody>
          <a:bodyPr wrap="none" rtlCol="0">
            <a:spAutoFit/>
          </a:bodyPr>
          <a:lstStyle/>
          <a:p>
            <a:r>
              <a:rPr lang="en-US" sz="3200" dirty="0">
                <a:solidFill>
                  <a:srgbClr val="FF0000"/>
                </a:solidFill>
              </a:rPr>
              <a:t>1</a:t>
            </a:r>
          </a:p>
        </p:txBody>
      </p:sp>
      <mc:AlternateContent xmlns:mc="http://schemas.openxmlformats.org/markup-compatibility/2006" xmlns:a14="http://schemas.microsoft.com/office/drawing/2010/main">
        <mc:Choice Requires="a14">
          <p:sp>
            <p:nvSpPr>
              <p:cNvPr id="3" name="TextBox 2"/>
              <p:cNvSpPr txBox="1"/>
              <p:nvPr/>
            </p:nvSpPr>
            <p:spPr>
              <a:xfrm>
                <a:off x="8453257" y="4635894"/>
                <a:ext cx="3262493" cy="1569660"/>
              </a:xfrm>
              <a:prstGeom prst="rect">
                <a:avLst/>
              </a:prstGeom>
              <a:noFill/>
            </p:spPr>
            <p:txBody>
              <a:bodyPr wrap="square" rtlCol="0">
                <a:spAutoFit/>
              </a:bodyPr>
              <a:lstStyle/>
              <a:p>
                <a:r>
                  <a:rPr lang="en-US" sz="3200" dirty="0"/>
                  <a:t>Path of length </a:t>
                </a:r>
                <a14:m>
                  <m:oMath xmlns:m="http://schemas.openxmlformats.org/officeDocument/2006/math">
                    <m:r>
                      <a:rPr lang="en-US" sz="3200" b="0" i="1" smtClean="0">
                        <a:latin typeface="Cambria Math" panose="02040503050406030204" pitchFamily="18" charset="0"/>
                      </a:rPr>
                      <m:t>𝑛</m:t>
                    </m:r>
                  </m:oMath>
                </a14:m>
                <a:r>
                  <a:rPr lang="en-US" sz="3200" dirty="0"/>
                  <a:t> if and only if a blue edge remains!</a:t>
                </a:r>
              </a:p>
            </p:txBody>
          </p:sp>
        </mc:Choice>
        <mc:Fallback xmlns="">
          <p:sp>
            <p:nvSpPr>
              <p:cNvPr id="3" name="TextBox 2"/>
              <p:cNvSpPr txBox="1">
                <a:spLocks noRot="1" noChangeAspect="1" noMove="1" noResize="1" noEditPoints="1" noAdjustHandles="1" noChangeArrowheads="1" noChangeShapeType="1" noTextEdit="1"/>
              </p:cNvSpPr>
              <p:nvPr/>
            </p:nvSpPr>
            <p:spPr>
              <a:xfrm>
                <a:off x="8453257" y="4635894"/>
                <a:ext cx="3262493" cy="1569660"/>
              </a:xfrm>
              <a:prstGeom prst="rect">
                <a:avLst/>
              </a:prstGeom>
              <a:blipFill>
                <a:blip r:embed="rId2"/>
                <a:stretch>
                  <a:fillRect l="-4860" t="-4651" r="-3551" b="-11628"/>
                </a:stretch>
              </a:blipFill>
            </p:spPr>
            <p:txBody>
              <a:bodyPr/>
              <a:lstStyle/>
              <a:p>
                <a:r>
                  <a:rPr lang="en-US">
                    <a:noFill/>
                  </a:rPr>
                  <a:t> </a:t>
                </a:r>
              </a:p>
            </p:txBody>
          </p:sp>
        </mc:Fallback>
      </mc:AlternateContent>
    </p:spTree>
    <p:extLst>
      <p:ext uri="{BB962C8B-B14F-4D97-AF65-F5344CB8AC3E}">
        <p14:creationId xmlns:p14="http://schemas.microsoft.com/office/powerpoint/2010/main" val="5110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1087" y="614362"/>
            <a:ext cx="10029825" cy="5629275"/>
          </a:xfrm>
          <a:prstGeom prst="rect">
            <a:avLst/>
          </a:prstGeom>
        </p:spPr>
      </p:pic>
      <p:pic>
        <p:nvPicPr>
          <p:cNvPr id="6" name="Picture 5"/>
          <p:cNvPicPr>
            <a:picLocks noChangeAspect="1"/>
          </p:cNvPicPr>
          <p:nvPr/>
        </p:nvPicPr>
        <p:blipFill>
          <a:blip r:embed="rId3"/>
          <a:stretch>
            <a:fillRect/>
          </a:stretch>
        </p:blipFill>
        <p:spPr>
          <a:xfrm>
            <a:off x="8634412" y="720237"/>
            <a:ext cx="2476500" cy="1847850"/>
          </a:xfrm>
          <a:prstGeom prst="rect">
            <a:avLst/>
          </a:prstGeom>
        </p:spPr>
      </p:pic>
    </p:spTree>
    <p:extLst>
      <p:ext uri="{BB962C8B-B14F-4D97-AF65-F5344CB8AC3E}">
        <p14:creationId xmlns:p14="http://schemas.microsoft.com/office/powerpoint/2010/main" val="73155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8000" y="4251872"/>
            <a:ext cx="2303297" cy="2439711"/>
          </a:xfrm>
          <a:prstGeom prst="rect">
            <a:avLst/>
          </a:prstGeom>
        </p:spPr>
      </p:pic>
      <p:sp>
        <p:nvSpPr>
          <p:cNvPr id="2" name="Title 1"/>
          <p:cNvSpPr>
            <a:spLocks noGrp="1"/>
          </p:cNvSpPr>
          <p:nvPr>
            <p:ph type="title"/>
          </p:nvPr>
        </p:nvSpPr>
        <p:spPr/>
        <p:txBody>
          <a:bodyPr/>
          <a:lstStyle/>
          <a:p>
            <a:r>
              <a:rPr lang="en-US" dirty="0">
                <a:solidFill>
                  <a:srgbClr val="C00000"/>
                </a:solidFill>
              </a:rPr>
              <a:t>Motivation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000" dirty="0"/>
                  <a:t> Users tend to pick weak passwords</a:t>
                </a:r>
              </a:p>
              <a:p>
                <a:r>
                  <a:rPr lang="en-US" sz="3000" dirty="0"/>
                  <a:t> Server attacks are inevitable</a:t>
                </a:r>
              </a:p>
              <a:p>
                <a:r>
                  <a:rPr lang="en-US" sz="3000" dirty="0"/>
                  <a:t> Try to mitigate offline attacks</a:t>
                </a:r>
              </a:p>
              <a:p>
                <a:r>
                  <a:rPr lang="en-US" sz="3000" dirty="0"/>
                  <a:t> Specialized hardware (ASIC) can compute </a:t>
                </a:r>
                <a14:m>
                  <m:oMath xmlns:m="http://schemas.openxmlformats.org/officeDocument/2006/math">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10</m:t>
                        </m:r>
                      </m:e>
                      <m:sup>
                        <m:r>
                          <a:rPr lang="en-US" sz="3000" b="0" i="1" smtClean="0">
                            <a:latin typeface="Cambria Math" panose="02040503050406030204" pitchFamily="18" charset="0"/>
                          </a:rPr>
                          <m:t>12</m:t>
                        </m:r>
                      </m:sup>
                    </m:sSup>
                  </m:oMath>
                </a14:m>
                <a:r>
                  <a:rPr lang="en-US" sz="3000" dirty="0"/>
                  <a:t> hashes per second.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66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8716108" y="4497981"/>
            <a:ext cx="2628900" cy="1743075"/>
          </a:xfrm>
          <a:prstGeom prst="rect">
            <a:avLst/>
          </a:prstGeom>
        </p:spPr>
      </p:pic>
    </p:spTree>
    <p:extLst>
      <p:ext uri="{BB962C8B-B14F-4D97-AF65-F5344CB8AC3E}">
        <p14:creationId xmlns:p14="http://schemas.microsoft.com/office/powerpoint/2010/main" val="203642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 We show computing </a:t>
                </a:r>
                <a14:m>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r>
                  <a:rPr lang="en-US" dirty="0"/>
                  <a:t> is NP-hard (as is computing </a:t>
                </a:r>
                <a14:m>
                  <m:oMath xmlns:m="http://schemas.openxmlformats.org/officeDocument/2006/math">
                    <m:r>
                      <a:rPr lang="en-US" b="0" i="1" smtClean="0">
                        <a:latin typeface="Cambria Math" panose="02040503050406030204" pitchFamily="18" charset="0"/>
                      </a:rPr>
                      <m:t>𝑠𝑡</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r>
                  <a:rPr lang="en-US" dirty="0"/>
                  <a:t>).</a:t>
                </a:r>
              </a:p>
              <a:p>
                <a:r>
                  <a:rPr lang="en-US" dirty="0"/>
                  <a:t> Integer Program for </a:t>
                </a:r>
                <a14:m>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r>
                  <a:rPr lang="en-US" dirty="0"/>
                  <a:t> has </a:t>
                </a:r>
                <a14:m>
                  <m:oMath xmlns:m="http://schemas.openxmlformats.org/officeDocument/2006/math">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e>
                    </m:d>
                  </m:oMath>
                </a14:m>
                <a:r>
                  <a:rPr lang="en-US" dirty="0"/>
                  <a:t> integrality gap.</a:t>
                </a:r>
              </a:p>
              <a:p>
                <a:pPr lvl="1"/>
                <a:r>
                  <a:rPr lang="en-US" dirty="0"/>
                  <a:t> Evidence that a problem is hard to approximate</a:t>
                </a:r>
              </a:p>
              <a:p>
                <a:r>
                  <a:rPr lang="en-US" dirty="0"/>
                  <a:t> We show that given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𝑑</m:t>
                    </m:r>
                  </m:oMath>
                </a14:m>
                <a:r>
                  <a:rPr lang="en-US" dirty="0"/>
                  <a:t>, it is NP-hard to determine whether a graph 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r>
                  <a:rPr lang="en-US" dirty="0"/>
                  <a:t>-reducible (even for graphs with bounded degree).</a:t>
                </a:r>
              </a:p>
              <a:p>
                <a:r>
                  <a:rPr lang="en-US" dirty="0"/>
                  <a:t> Given </a:t>
                </a:r>
                <a14:m>
                  <m:oMath xmlns:m="http://schemas.openxmlformats.org/officeDocument/2006/math">
                    <m:r>
                      <a:rPr lang="en-US" b="0" i="1" smtClean="0">
                        <a:latin typeface="Cambria Math" panose="02040503050406030204" pitchFamily="18" charset="0"/>
                      </a:rPr>
                      <m:t>𝑑</m:t>
                    </m:r>
                  </m:oMath>
                </a14:m>
                <a:r>
                  <a:rPr lang="en-US" dirty="0"/>
                  <a:t>, it is hard to:</a:t>
                </a:r>
              </a:p>
              <a:p>
                <a:pPr lvl="1"/>
                <a:r>
                  <a:rPr lang="en-US" dirty="0"/>
                  <a:t> Approximate </a:t>
                </a:r>
                <a14:m>
                  <m:oMath xmlns:m="http://schemas.openxmlformats.org/officeDocument/2006/math">
                    <m:r>
                      <a:rPr lang="en-US" b="0" i="1" smtClean="0">
                        <a:latin typeface="Cambria Math" panose="02040503050406030204" pitchFamily="18" charset="0"/>
                      </a:rPr>
                      <m:t>𝑒</m:t>
                    </m:r>
                  </m:oMath>
                </a14:m>
                <a:r>
                  <a:rPr lang="en-US" dirty="0"/>
                  <a:t> to a factor of 1.3 (minimum Vertex Cover).</a:t>
                </a:r>
              </a:p>
              <a:p>
                <a:pPr lvl="1"/>
                <a:r>
                  <a:rPr lang="en-US" dirty="0"/>
                  <a:t> Approximate </a:t>
                </a:r>
                <a14:m>
                  <m:oMath xmlns:m="http://schemas.openxmlformats.org/officeDocument/2006/math">
                    <m:r>
                      <a:rPr lang="en-US" b="0" i="1" smtClean="0">
                        <a:latin typeface="Cambria Math" panose="02040503050406030204" pitchFamily="18" charset="0"/>
                      </a:rPr>
                      <m:t>𝑒</m:t>
                    </m:r>
                  </m:oMath>
                </a14:m>
                <a:r>
                  <a:rPr lang="en-US" dirty="0"/>
                  <a:t> to a factor of 2 (Unique Games Conjecture).</a:t>
                </a:r>
              </a:p>
              <a:p>
                <a:r>
                  <a:rPr lang="en-US" dirty="0"/>
                  <a:t> An optimal cumulative cost pebbling of a graph may take more than </a:t>
                </a:r>
                <a14:m>
                  <m:oMath xmlns:m="http://schemas.openxmlformats.org/officeDocument/2006/math">
                    <m:r>
                      <a:rPr lang="en-US" b="0" i="1" smtClean="0">
                        <a:latin typeface="Cambria Math" panose="02040503050406030204" pitchFamily="18" charset="0"/>
                      </a:rPr>
                      <m:t>𝑛</m:t>
                    </m:r>
                  </m:oMath>
                </a14:m>
                <a:r>
                  <a:rPr lang="en-US" dirty="0"/>
                  <a:t> steps.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en-US">
                    <a:noFill/>
                  </a:rPr>
                  <a:t> </a:t>
                </a:r>
              </a:p>
            </p:txBody>
          </p:sp>
        </mc:Fallback>
      </mc:AlternateContent>
    </p:spTree>
    <p:extLst>
      <p:ext uri="{BB962C8B-B14F-4D97-AF65-F5344CB8AC3E}">
        <p14:creationId xmlns:p14="http://schemas.microsoft.com/office/powerpoint/2010/main" val="11039061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Open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68606"/>
              </a:xfrm>
            </p:spPr>
            <p:txBody>
              <a:bodyPr/>
              <a:lstStyle/>
              <a:p>
                <a:r>
                  <a:rPr lang="en-US" dirty="0"/>
                  <a:t> Does there exist an algorithm to approximate </a:t>
                </a:r>
                <a14:m>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r>
                  <a:rPr lang="en-US" dirty="0"/>
                  <a:t>?</a:t>
                </a:r>
              </a:p>
              <a:p>
                <a:r>
                  <a:rPr lang="en-US" dirty="0"/>
                  <a:t> Do there exist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oMath>
                </a14:m>
                <a:r>
                  <a:rPr lang="en-US" dirty="0"/>
                  <a:t> so that given an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oMath>
                </a14:m>
                <a:r>
                  <a:rPr lang="en-US" dirty="0"/>
                  <a:t>-reducible graph, we can a set </a:t>
                </a:r>
                <a14:m>
                  <m:oMath xmlns:m="http://schemas.openxmlformats.org/officeDocument/2006/math">
                    <m:r>
                      <a:rPr lang="en-US" i="1">
                        <a:latin typeface="Cambria Math" panose="02040503050406030204" pitchFamily="18" charset="0"/>
                      </a:rPr>
                      <m:t>𝑆</m:t>
                    </m:r>
                  </m:oMath>
                </a14:m>
                <a:r>
                  <a:rPr lang="en-US" dirty="0"/>
                  <a:t> of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e>
                      <m:sub>
                        <m:r>
                          <a:rPr lang="en-US" b="0" i="0" smtClean="0">
                            <a:latin typeface="Cambria Math" panose="02040503050406030204" pitchFamily="18" charset="0"/>
                          </a:rPr>
                          <m:t>1</m:t>
                        </m:r>
                      </m:sub>
                    </m:sSub>
                    <m:r>
                      <a:rPr lang="en-US" i="1">
                        <a:latin typeface="Cambria Math" panose="02040503050406030204" pitchFamily="18" charset="0"/>
                      </a:rPr>
                      <m:t>𝑒</m:t>
                    </m:r>
                  </m:oMath>
                </a14:m>
                <a:r>
                  <a:rPr lang="en-US" dirty="0"/>
                  <a:t> nodes such that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𝑆</m:t>
                    </m:r>
                  </m:oMath>
                </a14:m>
                <a:r>
                  <a:rPr lang="en-US" dirty="0"/>
                  <a:t> has depth at most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e>
                      <m:sub>
                        <m:r>
                          <a:rPr lang="en-US" b="0" i="0" smtClean="0">
                            <a:latin typeface="Cambria Math" panose="02040503050406030204" pitchFamily="18" charset="0"/>
                          </a:rPr>
                          <m:t>2</m:t>
                        </m:r>
                      </m:sub>
                    </m:sSub>
                    <m:r>
                      <a:rPr lang="en-US" i="1">
                        <a:latin typeface="Cambria Math" panose="02040503050406030204" pitchFamily="18" charset="0"/>
                      </a:rPr>
                      <m:t>𝑑</m:t>
                    </m:r>
                  </m:oMath>
                </a14:m>
                <a:r>
                  <a:rPr lang="en-US" dirty="0"/>
                  <a:t>?</a:t>
                </a:r>
              </a:p>
              <a:p>
                <a:endParaRPr lang="en-US" dirty="0"/>
              </a:p>
              <a:p>
                <a:endParaRPr lang="en-US" dirty="0"/>
              </a:p>
              <a:p>
                <a:endParaRPr lang="en-US" dirty="0"/>
              </a:p>
              <a:p>
                <a:endParaRPr lang="en-US" dirty="0"/>
              </a:p>
              <a:p>
                <a:r>
                  <a:rPr lang="en-US" dirty="0"/>
                  <a:t> Even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r>
                          <a:rPr lang="en-US" b="0" i="1" smtClean="0">
                            <a:latin typeface="Cambria Math" panose="02040503050406030204" pitchFamily="18" charset="0"/>
                          </a:rPr>
                          <m:t>)</m:t>
                        </m:r>
                      </m:e>
                    </m:func>
                  </m:oMath>
                </a14:m>
                <a:r>
                  <a:rPr lang="en-US" dirty="0"/>
                  <a:t> approximation helps!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68606"/>
              </a:xfrm>
              <a:blipFill>
                <a:blip r:embed="rId2"/>
                <a:stretch>
                  <a:fillRect l="-1043" t="-2171"/>
                </a:stretch>
              </a:blipFill>
            </p:spPr>
            <p:txBody>
              <a:bodyPr/>
              <a:lstStyle/>
              <a:p>
                <a:r>
                  <a:rPr lang="en-US">
                    <a:noFill/>
                  </a:rPr>
                  <a:t> </a:t>
                </a:r>
              </a:p>
            </p:txBody>
          </p:sp>
        </mc:Fallback>
      </mc:AlternateContent>
      <p:sp>
        <p:nvSpPr>
          <p:cNvPr id="4" name="Oval 3"/>
          <p:cNvSpPr/>
          <p:nvPr/>
        </p:nvSpPr>
        <p:spPr>
          <a:xfrm>
            <a:off x="1355273"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Oval 4"/>
          <p:cNvSpPr/>
          <p:nvPr/>
        </p:nvSpPr>
        <p:spPr>
          <a:xfrm>
            <a:off x="2773526"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6" name="Straight Arrow Connector 5"/>
          <p:cNvCxnSpPr>
            <a:stCxn id="4" idx="6"/>
            <a:endCxn id="5" idx="2"/>
          </p:cNvCxnSpPr>
          <p:nvPr/>
        </p:nvCxnSpPr>
        <p:spPr>
          <a:xfrm>
            <a:off x="2231573"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202665"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8" name="Straight Arrow Connector 7"/>
          <p:cNvCxnSpPr>
            <a:endCxn id="7" idx="2"/>
          </p:cNvCxnSpPr>
          <p:nvPr/>
        </p:nvCxnSpPr>
        <p:spPr>
          <a:xfrm>
            <a:off x="3660712"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631804"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0" name="Straight Arrow Connector 9"/>
          <p:cNvCxnSpPr>
            <a:endCxn id="9" idx="2"/>
          </p:cNvCxnSpPr>
          <p:nvPr/>
        </p:nvCxnSpPr>
        <p:spPr>
          <a:xfrm>
            <a:off x="5089851"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050057"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2" name="Straight Arrow Connector 11"/>
          <p:cNvCxnSpPr>
            <a:endCxn id="11" idx="2"/>
          </p:cNvCxnSpPr>
          <p:nvPr/>
        </p:nvCxnSpPr>
        <p:spPr>
          <a:xfrm>
            <a:off x="6508104"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8468310"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14" name="Straight Arrow Connector 13"/>
          <p:cNvCxnSpPr>
            <a:endCxn id="13" idx="2"/>
          </p:cNvCxnSpPr>
          <p:nvPr/>
        </p:nvCxnSpPr>
        <p:spPr>
          <a:xfrm>
            <a:off x="7926357"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871013" y="389804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6" name="Straight Arrow Connector 15"/>
          <p:cNvCxnSpPr>
            <a:endCxn id="15" idx="2"/>
          </p:cNvCxnSpPr>
          <p:nvPr/>
        </p:nvCxnSpPr>
        <p:spPr>
          <a:xfrm>
            <a:off x="9329060" y="432258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4" idx="0"/>
            <a:endCxn id="7" idx="0"/>
          </p:cNvCxnSpPr>
          <p:nvPr/>
        </p:nvCxnSpPr>
        <p:spPr>
          <a:xfrm rot="5400000" flipH="1" flipV="1">
            <a:off x="3217119" y="247434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7" y="247434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2" y="331073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2" y="332978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quot;No&quot; Symbol 20"/>
          <p:cNvSpPr/>
          <p:nvPr/>
        </p:nvSpPr>
        <p:spPr>
          <a:xfrm>
            <a:off x="5761725" y="4018188"/>
            <a:ext cx="616458" cy="60879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TextBox 21"/>
              <p:cNvSpPr txBox="1"/>
              <p:nvPr/>
            </p:nvSpPr>
            <p:spPr>
              <a:xfrm>
                <a:off x="9018038" y="5011064"/>
                <a:ext cx="2799183"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(1,3)</m:t>
                    </m:r>
                  </m:oMath>
                </a14:m>
                <a:r>
                  <a:rPr lang="en-US" sz="2800" dirty="0"/>
                  <a:t> - reducible</a:t>
                </a:r>
              </a:p>
            </p:txBody>
          </p:sp>
        </mc:Choice>
        <mc:Fallback xmlns="">
          <p:sp>
            <p:nvSpPr>
              <p:cNvPr id="22" name="TextBox 21"/>
              <p:cNvSpPr txBox="1">
                <a:spLocks noRot="1" noChangeAspect="1" noMove="1" noResize="1" noEditPoints="1" noAdjustHandles="1" noChangeArrowheads="1" noChangeShapeType="1" noTextEdit="1"/>
              </p:cNvSpPr>
              <p:nvPr/>
            </p:nvSpPr>
            <p:spPr>
              <a:xfrm>
                <a:off x="9018038" y="5011064"/>
                <a:ext cx="2799183" cy="523220"/>
              </a:xfrm>
              <a:prstGeom prst="rect">
                <a:avLst/>
              </a:prstGeom>
              <a:blipFill>
                <a:blip r:embed="rId3"/>
                <a:stretch>
                  <a:fillRect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132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3" grpId="0" animBg="1"/>
      <p:bldP spid="15" grpId="0" animBg="1"/>
      <p:bldP spid="21" grpId="0" animBg="1"/>
      <p:bldP spid="2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hank you"/>
          <p:cNvPicPr>
            <a:picLocks noChangeAspect="1" noChangeArrowheads="1"/>
          </p:cNvPicPr>
          <p:nvPr/>
        </p:nvPicPr>
        <p:blipFill rotWithShape="1">
          <a:blip r:embed="rId2">
            <a:extLst>
              <a:ext uri="{28A0092B-C50C-407E-A947-70E740481C1C}">
                <a14:useLocalDpi xmlns:a14="http://schemas.microsoft.com/office/drawing/2010/main" val="0"/>
              </a:ext>
            </a:extLst>
          </a:blip>
          <a:srcRect t="1562" r="5" b="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651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4267201" y="1600200"/>
            <a:ext cx="3634887" cy="3124200"/>
          </a:xfrm>
        </p:spPr>
      </p:pic>
      <p:sp>
        <p:nvSpPr>
          <p:cNvPr id="5" name="Slide Number Placeholder 4"/>
          <p:cNvSpPr>
            <a:spLocks noGrp="1"/>
          </p:cNvSpPr>
          <p:nvPr>
            <p:ph type="sldNum" sz="quarter" idx="12"/>
          </p:nvPr>
        </p:nvSpPr>
        <p:spPr/>
        <p:txBody>
          <a:bodyPr/>
          <a:lstStyle/>
          <a:p>
            <a:fld id="{B10ECC8A-EAFA-4BFB-9B14-354EC746CD03}" type="slidenum">
              <a:rPr lang="en-US" smtClean="0"/>
              <a:pPr/>
              <a:t>113</a:t>
            </a:fld>
            <a:endParaRPr lang="en-US"/>
          </a:p>
        </p:txBody>
      </p:sp>
    </p:spTree>
    <p:extLst>
      <p:ext uri="{BB962C8B-B14F-4D97-AF65-F5344CB8AC3E}">
        <p14:creationId xmlns:p14="http://schemas.microsoft.com/office/powerpoint/2010/main" val="328329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Password Hash Function Goals</a:t>
            </a:r>
          </a:p>
        </p:txBody>
      </p:sp>
      <p:sp>
        <p:nvSpPr>
          <p:cNvPr id="3" name="Content Placeholder 2"/>
          <p:cNvSpPr>
            <a:spLocks noGrp="1"/>
          </p:cNvSpPr>
          <p:nvPr>
            <p:ph idx="1"/>
          </p:nvPr>
        </p:nvSpPr>
        <p:spPr/>
        <p:txBody>
          <a:bodyPr>
            <a:normAutofit/>
          </a:bodyPr>
          <a:lstStyle/>
          <a:p>
            <a:r>
              <a:rPr lang="en-US" sz="3000" dirty="0"/>
              <a:t> “Moderately Expensive” to compute</a:t>
            </a:r>
          </a:p>
          <a:p>
            <a:r>
              <a:rPr lang="en-US" sz="3000" dirty="0"/>
              <a:t> Expensive to compute on ASIC</a:t>
            </a:r>
          </a:p>
          <a:p>
            <a:r>
              <a:rPr lang="en-US" sz="3000" dirty="0"/>
              <a:t> Fast and cheap on PC</a:t>
            </a:r>
          </a:p>
        </p:txBody>
      </p:sp>
      <p:pic>
        <p:nvPicPr>
          <p:cNvPr id="6" name="Picture 5"/>
          <p:cNvPicPr>
            <a:picLocks noChangeAspect="1"/>
          </p:cNvPicPr>
          <p:nvPr/>
        </p:nvPicPr>
        <p:blipFill>
          <a:blip r:embed="rId2"/>
          <a:stretch>
            <a:fillRect/>
          </a:stretch>
        </p:blipFill>
        <p:spPr>
          <a:xfrm>
            <a:off x="7980125" y="496383"/>
            <a:ext cx="2509838" cy="2658484"/>
          </a:xfrm>
          <a:prstGeom prst="rect">
            <a:avLst/>
          </a:prstGeom>
        </p:spPr>
      </p:pic>
      <p:pic>
        <p:nvPicPr>
          <p:cNvPr id="7" name="Picture 6"/>
          <p:cNvPicPr>
            <a:picLocks noChangeAspect="1"/>
          </p:cNvPicPr>
          <p:nvPr/>
        </p:nvPicPr>
        <p:blipFill>
          <a:blip r:embed="rId3"/>
          <a:stretch>
            <a:fillRect/>
          </a:stretch>
        </p:blipFill>
        <p:spPr>
          <a:xfrm>
            <a:off x="7920594" y="3286125"/>
            <a:ext cx="2628900" cy="1743075"/>
          </a:xfrm>
          <a:prstGeom prst="rect">
            <a:avLst/>
          </a:prstGeom>
        </p:spPr>
      </p:pic>
      <p:pic>
        <p:nvPicPr>
          <p:cNvPr id="9" name="Picture 8"/>
          <p:cNvPicPr>
            <a:picLocks noChangeAspect="1"/>
          </p:cNvPicPr>
          <p:nvPr/>
        </p:nvPicPr>
        <p:blipFill>
          <a:blip r:embed="rId4"/>
          <a:stretch>
            <a:fillRect/>
          </a:stretch>
        </p:blipFill>
        <p:spPr>
          <a:xfrm>
            <a:off x="2972181" y="3801808"/>
            <a:ext cx="2114550" cy="2162175"/>
          </a:xfrm>
          <a:prstGeom prst="rect">
            <a:avLst/>
          </a:prstGeom>
        </p:spPr>
      </p:pic>
    </p:spTree>
    <p:extLst>
      <p:ext uri="{BB962C8B-B14F-4D97-AF65-F5344CB8AC3E}">
        <p14:creationId xmlns:p14="http://schemas.microsoft.com/office/powerpoint/2010/main" val="253487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Key Stretching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5289957"/>
            <a:ext cx="3041783" cy="721624"/>
          </a:xfrm>
        </p:spPr>
      </p:pic>
      <p:pic>
        <p:nvPicPr>
          <p:cNvPr id="4" name="Picture 3" descr="https://xifin.files.wordpress.com/2012/03/scry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362" y="5148541"/>
            <a:ext cx="4278238" cy="11899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5000" y="4572000"/>
            <a:ext cx="2582758" cy="523220"/>
          </a:xfrm>
          <a:prstGeom prst="rect">
            <a:avLst/>
          </a:prstGeom>
          <a:noFill/>
        </p:spPr>
        <p:txBody>
          <a:bodyPr wrap="none" rtlCol="0">
            <a:spAutoFit/>
          </a:bodyPr>
          <a:lstStyle/>
          <a:p>
            <a:r>
              <a:rPr lang="en-US" sz="2800" b="1" dirty="0"/>
              <a:t>Hash Iteration</a:t>
            </a:r>
          </a:p>
        </p:txBody>
      </p:sp>
      <p:sp>
        <p:nvSpPr>
          <p:cNvPr id="7" name="TextBox 6"/>
          <p:cNvSpPr txBox="1"/>
          <p:nvPr/>
        </p:nvSpPr>
        <p:spPr>
          <a:xfrm>
            <a:off x="7296082" y="4625321"/>
            <a:ext cx="4299575" cy="523220"/>
          </a:xfrm>
          <a:prstGeom prst="rect">
            <a:avLst/>
          </a:prstGeom>
          <a:noFill/>
        </p:spPr>
        <p:txBody>
          <a:bodyPr wrap="none" rtlCol="0">
            <a:spAutoFit/>
          </a:bodyPr>
          <a:lstStyle/>
          <a:p>
            <a:r>
              <a:rPr lang="en-US" sz="2800" b="1" dirty="0"/>
              <a:t>Memory Hard Functions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446784" y="1855634"/>
              <a:ext cx="8776208" cy="2460333"/>
            </p:xfrm>
            <a:graphic>
              <a:graphicData uri="http://schemas.openxmlformats.org/drawingml/2006/table">
                <a:tbl>
                  <a:tblPr firstRow="1" bandRow="1">
                    <a:tableStyleId>{5C22544A-7EE6-4342-B048-85BDC9FD1C3A}</a:tableStyleId>
                  </a:tblPr>
                  <a:tblGrid>
                    <a:gridCol w="4388104">
                      <a:extLst>
                        <a:ext uri="{9D8B030D-6E8A-4147-A177-3AD203B41FA5}">
                          <a16:colId xmlns:a16="http://schemas.microsoft.com/office/drawing/2014/main" val="20000"/>
                        </a:ext>
                      </a:extLst>
                    </a:gridCol>
                    <a:gridCol w="4388104">
                      <a:extLst>
                        <a:ext uri="{9D8B030D-6E8A-4147-A177-3AD203B41FA5}">
                          <a16:colId xmlns:a16="http://schemas.microsoft.com/office/drawing/2014/main" val="20001"/>
                        </a:ext>
                      </a:extLst>
                    </a:gridCol>
                  </a:tblGrid>
                  <a:tr h="820111">
                    <a:tc>
                      <a:txBody>
                        <a:bodyPr/>
                        <a:lstStyle/>
                        <a:p>
                          <a:r>
                            <a:rPr lang="en-US" sz="3600" dirty="0"/>
                            <a:t>Hash</a:t>
                          </a:r>
                          <a:r>
                            <a:rPr lang="en-US" sz="3600" baseline="0" dirty="0"/>
                            <a:t> Function</a:t>
                          </a:r>
                          <a:endParaRPr lang="en-US" sz="3600" dirty="0"/>
                        </a:p>
                      </a:txBody>
                      <a:tcPr/>
                    </a:tc>
                    <a:tc>
                      <a:txBody>
                        <a:bodyPr/>
                        <a:lstStyle/>
                        <a:p>
                          <a:r>
                            <a:rPr lang="en-US" sz="3600" dirty="0"/>
                            <a:t>Cost: C</a:t>
                          </a:r>
                        </a:p>
                      </a:txBody>
                      <a:tcPr/>
                    </a:tc>
                    <a:extLst>
                      <a:ext uri="{0D108BD9-81ED-4DB2-BD59-A6C34878D82A}">
                        <a16:rowId xmlns:a16="http://schemas.microsoft.com/office/drawing/2014/main" val="10000"/>
                      </a:ext>
                    </a:extLst>
                  </a:tr>
                  <a:tr h="820111">
                    <a:tc>
                      <a:txBody>
                        <a:bodyPr/>
                        <a:lstStyle/>
                        <a:p>
                          <a:r>
                            <a:rPr lang="en-US" sz="3600" dirty="0"/>
                            <a:t>H</a:t>
                          </a:r>
                        </a:p>
                      </a:txBody>
                      <a:tcPr/>
                    </a:tc>
                    <a:tc>
                      <a:txBody>
                        <a:bodyPr/>
                        <a:lstStyle/>
                        <a:p>
                          <a:endParaRPr lang="en-US" sz="3600"/>
                        </a:p>
                      </a:txBody>
                      <a:tcPr/>
                    </a:tc>
                    <a:extLst>
                      <a:ext uri="{0D108BD9-81ED-4DB2-BD59-A6C34878D82A}">
                        <a16:rowId xmlns:a16="http://schemas.microsoft.com/office/drawing/2014/main" val="10001"/>
                      </a:ext>
                    </a:extLst>
                  </a:tr>
                  <a:tr h="820111">
                    <a:tc>
                      <a:txBody>
                        <a:bodyPr/>
                        <a:lstStyle/>
                        <a:p>
                          <a14:m>
                            <m:oMath xmlns:m="http://schemas.openxmlformats.org/officeDocument/2006/math">
                              <m:sSup>
                                <m:sSupPr>
                                  <m:ctrlPr>
                                    <a:rPr lang="en-US" sz="3600" i="1" dirty="0" smtClean="0">
                                      <a:latin typeface="Cambria Math" panose="02040503050406030204" pitchFamily="18" charset="0"/>
                                    </a:rPr>
                                  </m:ctrlPr>
                                </m:sSupPr>
                                <m:e>
                                  <m:r>
                                    <m:rPr>
                                      <m:sty m:val="p"/>
                                    </m:rPr>
                                    <a:rPr lang="en-US" sz="3600" b="0" i="0" dirty="0" smtClean="0">
                                      <a:latin typeface="Cambria Math" panose="02040503050406030204" pitchFamily="18" charset="0"/>
                                    </a:rPr>
                                    <m:t>H</m:t>
                                  </m:r>
                                </m:e>
                                <m:sup>
                                  <m:r>
                                    <a:rPr lang="en-US" sz="3600" b="1" i="0" smtClean="0">
                                      <a:latin typeface="Cambria Math"/>
                                      <a:ea typeface="Cambria Math"/>
                                    </a:rPr>
                                    <m:t>𝛕</m:t>
                                  </m:r>
                                </m:sup>
                              </m:sSup>
                            </m:oMath>
                          </a14:m>
                          <a:r>
                            <a:rPr lang="en-US" sz="3600" i="0" baseline="30000" dirty="0"/>
                            <a:t> </a:t>
                          </a:r>
                        </a:p>
                      </a:txBody>
                      <a:tcPr/>
                    </a:tc>
                    <a:tc>
                      <a:txBody>
                        <a:bodyPr/>
                        <a:lstStyle/>
                        <a:p>
                          <a:r>
                            <a:rPr lang="en-US" sz="3600" dirty="0"/>
                            <a:t>                    …</a:t>
                          </a:r>
                        </a:p>
                      </a:txBody>
                      <a:tcPr/>
                    </a:tc>
                    <a:extLst>
                      <a:ext uri="{0D108BD9-81ED-4DB2-BD59-A6C34878D82A}">
                        <a16:rowId xmlns:a16="http://schemas.microsoft.com/office/drawing/2014/main" val="10002"/>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612474848"/>
                  </p:ext>
                </p:extLst>
              </p:nvPr>
            </p:nvGraphicFramePr>
            <p:xfrm>
              <a:off x="1446784" y="1855634"/>
              <a:ext cx="8776208" cy="2460333"/>
            </p:xfrm>
            <a:graphic>
              <a:graphicData uri="http://schemas.openxmlformats.org/drawingml/2006/table">
                <a:tbl>
                  <a:tblPr firstRow="1" bandRow="1">
                    <a:tableStyleId>{5C22544A-7EE6-4342-B048-85BDC9FD1C3A}</a:tableStyleId>
                  </a:tblPr>
                  <a:tblGrid>
                    <a:gridCol w="4388104">
                      <a:extLst>
                        <a:ext uri="{9D8B030D-6E8A-4147-A177-3AD203B41FA5}">
                          <a16:colId xmlns:a16="http://schemas.microsoft.com/office/drawing/2014/main" val="20000"/>
                        </a:ext>
                      </a:extLst>
                    </a:gridCol>
                    <a:gridCol w="4388104">
                      <a:extLst>
                        <a:ext uri="{9D8B030D-6E8A-4147-A177-3AD203B41FA5}">
                          <a16:colId xmlns:a16="http://schemas.microsoft.com/office/drawing/2014/main" val="20001"/>
                        </a:ext>
                      </a:extLst>
                    </a:gridCol>
                  </a:tblGrid>
                  <a:tr h="820111">
                    <a:tc>
                      <a:txBody>
                        <a:bodyPr/>
                        <a:lstStyle/>
                        <a:p>
                          <a:r>
                            <a:rPr lang="en-US" sz="3600" dirty="0" smtClean="0"/>
                            <a:t>Hash</a:t>
                          </a:r>
                          <a:r>
                            <a:rPr lang="en-US" sz="3600" baseline="0" dirty="0" smtClean="0"/>
                            <a:t> Function</a:t>
                          </a:r>
                          <a:endParaRPr lang="en-US" sz="3600" dirty="0"/>
                        </a:p>
                      </a:txBody>
                      <a:tcPr/>
                    </a:tc>
                    <a:tc>
                      <a:txBody>
                        <a:bodyPr/>
                        <a:lstStyle/>
                        <a:p>
                          <a:r>
                            <a:rPr lang="en-US" sz="3600" dirty="0" smtClean="0"/>
                            <a:t>Cost: C</a:t>
                          </a:r>
                          <a:endParaRPr lang="en-US" sz="3600" dirty="0"/>
                        </a:p>
                      </a:txBody>
                      <a:tcPr/>
                    </a:tc>
                    <a:extLst>
                      <a:ext uri="{0D108BD9-81ED-4DB2-BD59-A6C34878D82A}">
                        <a16:rowId xmlns:a16="http://schemas.microsoft.com/office/drawing/2014/main" val="10000"/>
                      </a:ext>
                    </a:extLst>
                  </a:tr>
                  <a:tr h="820111">
                    <a:tc>
                      <a:txBody>
                        <a:bodyPr/>
                        <a:lstStyle/>
                        <a:p>
                          <a:r>
                            <a:rPr lang="en-US" sz="3600" dirty="0" smtClean="0"/>
                            <a:t>H</a:t>
                          </a:r>
                          <a:endParaRPr lang="en-US" sz="3600" dirty="0"/>
                        </a:p>
                      </a:txBody>
                      <a:tcPr/>
                    </a:tc>
                    <a:tc>
                      <a:txBody>
                        <a:bodyPr/>
                        <a:lstStyle/>
                        <a:p>
                          <a:endParaRPr lang="en-US" sz="3600"/>
                        </a:p>
                      </a:txBody>
                      <a:tcPr/>
                    </a:tc>
                    <a:extLst>
                      <a:ext uri="{0D108BD9-81ED-4DB2-BD59-A6C34878D82A}">
                        <a16:rowId xmlns:a16="http://schemas.microsoft.com/office/drawing/2014/main" val="10001"/>
                      </a:ext>
                    </a:extLst>
                  </a:tr>
                  <a:tr h="820111">
                    <a:tc>
                      <a:txBody>
                        <a:bodyPr/>
                        <a:lstStyle/>
                        <a:p>
                          <a:endParaRPr lang="en-US"/>
                        </a:p>
                      </a:txBody>
                      <a:tcPr>
                        <a:blipFill>
                          <a:blip r:embed="rId4"/>
                          <a:stretch>
                            <a:fillRect l="-139" t="-210370" r="-100694" b="-5926"/>
                          </a:stretch>
                        </a:blipFill>
                      </a:tcPr>
                    </a:tc>
                    <a:tc>
                      <a:txBody>
                        <a:bodyPr/>
                        <a:lstStyle/>
                        <a:p>
                          <a:r>
                            <a:rPr lang="en-US" sz="3600" dirty="0" smtClean="0"/>
                            <a:t>                    …</a:t>
                          </a:r>
                          <a:endParaRPr lang="en-US" sz="3600" dirty="0"/>
                        </a:p>
                      </a:txBody>
                      <a:tcPr/>
                    </a:tc>
                    <a:extLst>
                      <a:ext uri="{0D108BD9-81ED-4DB2-BD59-A6C34878D82A}">
                        <a16:rowId xmlns:a16="http://schemas.microsoft.com/office/drawing/2014/main" val="10002"/>
                      </a:ext>
                    </a:extLst>
                  </a:tr>
                </a:tbl>
              </a:graphicData>
            </a:graphic>
          </p:graphicFrame>
        </mc:Fallback>
      </mc:AlternateContent>
      <p:pic>
        <p:nvPicPr>
          <p:cNvPr id="9"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5720" y="2779522"/>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705433"/>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8463" y="3695104"/>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8558" y="3695104"/>
            <a:ext cx="459286" cy="4688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us.123rf.com/400wm/400/400/frbird/frbird1002/frbird100200075/6443766-gold-co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1132" y="3678752"/>
            <a:ext cx="459286" cy="4688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53868" y="5254397"/>
            <a:ext cx="2492990" cy="707886"/>
          </a:xfrm>
          <a:prstGeom prst="rect">
            <a:avLst/>
          </a:prstGeom>
          <a:noFill/>
        </p:spPr>
        <p:txBody>
          <a:bodyPr wrap="none" rtlCol="0">
            <a:spAutoFit/>
          </a:bodyPr>
          <a:lstStyle/>
          <a:p>
            <a:r>
              <a:rPr lang="en-US" sz="4000" dirty="0">
                <a:latin typeface="Arial Black" pitchFamily="34" charset="0"/>
              </a:rPr>
              <a:t>PBKDF2</a:t>
            </a:r>
          </a:p>
        </p:txBody>
      </p:sp>
    </p:spTree>
    <p:extLst>
      <p:ext uri="{BB962C8B-B14F-4D97-AF65-F5344CB8AC3E}">
        <p14:creationId xmlns:p14="http://schemas.microsoft.com/office/powerpoint/2010/main" val="3597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solidFill>
                  <a:srgbClr val="C00000"/>
                </a:solidFill>
              </a:rPr>
              <a:t>Strong Claims (Post Breaches)</a:t>
            </a:r>
            <a:endParaRPr dirty="0">
              <a:solidFill>
                <a:srgbClr val="C00000"/>
              </a:solidFill>
            </a:endParaRPr>
          </a:p>
        </p:txBody>
      </p:sp>
      <p:sp>
        <p:nvSpPr>
          <p:cNvPr id="228" name="Shape 228"/>
          <p:cNvSpPr txBox="1">
            <a:spLocks noGrp="1"/>
          </p:cNvSpPr>
          <p:nvPr>
            <p:ph type="body" idx="1"/>
          </p:nvPr>
        </p:nvSpPr>
        <p:spPr>
          <a:xfrm>
            <a:off x="460375" y="1524000"/>
            <a:ext cx="11277600" cy="4351200"/>
          </a:xfrm>
          <a:prstGeom prst="rect">
            <a:avLst/>
          </a:prstGeom>
        </p:spPr>
        <p:txBody>
          <a:bodyPr spcFirstLastPara="1" wrap="square" lIns="91425" tIns="91425" rIns="91425" bIns="91425" anchor="t" anchorCtr="0">
            <a:noAutofit/>
          </a:bodyPr>
          <a:lstStyle/>
          <a:p>
            <a:pPr marL="50800" lvl="0" indent="0">
              <a:buNone/>
            </a:pPr>
            <a:r>
              <a:rPr lang="en-US" dirty="0"/>
              <a:t>“Cracking our algorithms </a:t>
            </a:r>
            <a:r>
              <a:rPr lang="en-US" b="1" dirty="0"/>
              <a:t>[PBKDF2-SHA256] </a:t>
            </a:r>
            <a:r>
              <a:rPr lang="en-US" dirty="0"/>
              <a:t>is extremely difficult, even for the strongest of computers.” – </a:t>
            </a:r>
            <a:r>
              <a:rPr lang="en-US" dirty="0" err="1"/>
              <a:t>LastPass</a:t>
            </a:r>
            <a:r>
              <a:rPr lang="en-US" dirty="0"/>
              <a:t> Blog</a:t>
            </a:r>
          </a:p>
          <a:p>
            <a:pPr lvl="0"/>
            <a:endParaRPr lang="en-US" dirty="0"/>
          </a:p>
          <a:p>
            <a:pPr marL="50800" lvl="0" indent="0">
              <a:buNone/>
            </a:pPr>
            <a:r>
              <a:rPr lang="en-US" dirty="0"/>
              <a:t>“The </a:t>
            </a:r>
            <a:r>
              <a:rPr lang="en-US" b="1" dirty="0" err="1"/>
              <a:t>bcrypt</a:t>
            </a:r>
            <a:r>
              <a:rPr lang="en-US" dirty="0"/>
              <a:t> hashing algorithm protecting it is very resilient to cracking and frankly, </a:t>
            </a:r>
            <a:r>
              <a:rPr lang="en-US" b="1" dirty="0"/>
              <a:t>all but the worst possible password choices are going to remain secure</a:t>
            </a:r>
            <a:r>
              <a:rPr lang="en-US" dirty="0"/>
              <a:t> even with the breach now out in the public…” </a:t>
            </a:r>
          </a:p>
          <a:p>
            <a:pPr marL="50800" lvl="0" indent="0">
              <a:buNone/>
            </a:pPr>
            <a:endParaRPr lang="en-US" dirty="0"/>
          </a:p>
          <a:p>
            <a:pPr marL="50800" indent="0" algn="ctr">
              <a:buNone/>
            </a:pPr>
            <a:r>
              <a:rPr lang="en-US" sz="3600" dirty="0"/>
              <a:t>Can we predict how many users passwords a rational attacker will crack after a breach?</a:t>
            </a:r>
          </a:p>
          <a:p>
            <a:pPr marL="50800" lvl="0" indent="0">
              <a:buNone/>
            </a:pPr>
            <a:r>
              <a:rPr lang="en-US" b="1" dirty="0"/>
              <a:t> </a:t>
            </a:r>
          </a:p>
          <a:p>
            <a:pPr marL="50800" indent="0">
              <a:buNone/>
            </a:pPr>
            <a:endParaRPr lang="en-US" dirty="0"/>
          </a:p>
          <a:p>
            <a:pPr marL="50800" lvl="0" indent="0">
              <a:buNone/>
            </a:pPr>
            <a:endParaRPr lang="en-US" dirty="0"/>
          </a:p>
        </p:txBody>
      </p:sp>
      <p:sp>
        <p:nvSpPr>
          <p:cNvPr id="2" name="AutoShape 4" descr="Image result for smiley emoji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smiley emoji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smiley emoji  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Decision Theoretic Model</a:t>
            </a:r>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838200" y="1825625"/>
                <a:ext cx="8915400" cy="4351338"/>
              </a:xfrm>
            </p:spPr>
            <p:txBody>
              <a:bodyPr/>
              <a:lstStyle/>
              <a:p>
                <a:r>
                  <a:rPr lang="en-US" dirty="0"/>
                  <a:t>Untargeted Rational Password Attacker</a:t>
                </a:r>
              </a:p>
              <a:p>
                <a:pPr lvl="1"/>
                <a:r>
                  <a:rPr lang="en-US" dirty="0"/>
                  <a:t>Attacker knows the distribution of user chosen passwords, but not which particular password the user picked</a:t>
                </a:r>
              </a:p>
              <a:p>
                <a:pPr lvl="1"/>
                <a:r>
                  <a:rPr lang="en-US" dirty="0"/>
                  <a:t>Quits guessing as soon as </a:t>
                </a:r>
                <a:endParaRPr lang="en-US" b="0" i="1" dirty="0">
                  <a:solidFill>
                    <a:srgbClr val="FF0000"/>
                  </a:solidFill>
                  <a:latin typeface="Cambria Math"/>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a:rPr>
                        <m:t>𝑀𝑎𝑟𝑔𝑖𝑛𝑎𝑙</m:t>
                      </m:r>
                      <m:r>
                        <a:rPr lang="en-US" b="0" i="1" smtClean="0">
                          <a:solidFill>
                            <a:srgbClr val="FF0000"/>
                          </a:solidFill>
                          <a:latin typeface="Cambria Math"/>
                        </a:rPr>
                        <m:t> </m:t>
                      </m:r>
                      <m:r>
                        <a:rPr lang="en-US" b="0" i="1" smtClean="0">
                          <a:solidFill>
                            <a:srgbClr val="FF0000"/>
                          </a:solidFill>
                          <a:latin typeface="Cambria Math"/>
                        </a:rPr>
                        <m:t>𝐺𝑢𝑒𝑠𝑠𝑖𝑛𝑔</m:t>
                      </m:r>
                      <m:r>
                        <a:rPr lang="en-US" b="0" i="1" smtClean="0">
                          <a:solidFill>
                            <a:srgbClr val="FF0000"/>
                          </a:solidFill>
                          <a:latin typeface="Cambria Math"/>
                        </a:rPr>
                        <m:t> </m:t>
                      </m:r>
                      <m:r>
                        <a:rPr lang="en-US" b="0" i="1" smtClean="0">
                          <a:solidFill>
                            <a:srgbClr val="FF0000"/>
                          </a:solidFill>
                          <a:latin typeface="Cambria Math"/>
                        </a:rPr>
                        <m:t>𝐶𝑜𝑠𝑡</m:t>
                      </m:r>
                      <m:r>
                        <a:rPr lang="en-US" b="0" i="1" smtClean="0">
                          <a:latin typeface="Cambria Math"/>
                        </a:rPr>
                        <m:t>&gt;</m:t>
                      </m:r>
                      <m:r>
                        <a:rPr lang="en-US" b="0" i="1" smtClean="0">
                          <a:solidFill>
                            <a:srgbClr val="00B050"/>
                          </a:solidFill>
                          <a:latin typeface="Cambria Math"/>
                        </a:rPr>
                        <m:t>𝑀𝑎𝑟𝑔𝑖𝑛𝑎𝑙</m:t>
                      </m:r>
                      <m:r>
                        <a:rPr lang="en-US" b="0" i="1" smtClean="0">
                          <a:solidFill>
                            <a:srgbClr val="00B050"/>
                          </a:solidFill>
                          <a:latin typeface="Cambria Math"/>
                        </a:rPr>
                        <m:t> </m:t>
                      </m:r>
                      <m:r>
                        <a:rPr lang="en-US" b="0" i="1" smtClean="0">
                          <a:solidFill>
                            <a:srgbClr val="00B050"/>
                          </a:solidFill>
                          <a:latin typeface="Cambria Math"/>
                        </a:rPr>
                        <m:t>𝑅𝑒𝑤𝑎𝑟𝑑</m:t>
                      </m:r>
                    </m:oMath>
                  </m:oMathPara>
                </a14:m>
                <a:endParaRPr lang="en-US" b="0" dirty="0">
                  <a:solidFill>
                    <a:srgbClr val="00B050"/>
                  </a:solidFill>
                </a:endParaRPr>
              </a:p>
              <a:p>
                <a:endParaRPr lang="en-US" dirty="0"/>
              </a:p>
              <a:p>
                <a:pPr marL="0" indent="0">
                  <a:buNone/>
                </a:pP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8915400" cy="4351338"/>
              </a:xfrm>
              <a:blipFill>
                <a:blip r:embed="rId3"/>
                <a:stretch>
                  <a:fillRect l="-1231" t="-2381"/>
                </a:stretch>
              </a:blipFill>
            </p:spPr>
            <p:txBody>
              <a:bodyPr/>
              <a:lstStyle/>
              <a:p>
                <a:r>
                  <a:rPr lang="en-US">
                    <a:noFill/>
                  </a:rPr>
                  <a:t> </a:t>
                </a:r>
              </a:p>
            </p:txBody>
          </p:sp>
        </mc:Fallback>
      </mc:AlternateContent>
      <p:pic>
        <p:nvPicPr>
          <p:cNvPr id="3074" name="Picture 2" descr="Exaggerating for The Lo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00" y="2966716"/>
            <a:ext cx="2434217"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p:cNvSpPr/>
          <p:nvPr/>
        </p:nvSpPr>
        <p:spPr>
          <a:xfrm rot="16200000">
            <a:off x="3409951" y="2433314"/>
            <a:ext cx="342899" cy="3200402"/>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6" name="TextBox 5"/>
              <p:cNvSpPr txBox="1"/>
              <p:nvPr/>
            </p:nvSpPr>
            <p:spPr>
              <a:xfrm>
                <a:off x="1446520" y="4305848"/>
                <a:ext cx="4134465" cy="2031325"/>
              </a:xfrm>
              <a:prstGeom prst="rect">
                <a:avLst/>
              </a:prstGeom>
              <a:noFill/>
            </p:spPr>
            <p:txBody>
              <a:bodyPr wrap="none" rtlCol="0">
                <a:spAutoFit/>
              </a:bodyPr>
              <a:lstStyle/>
              <a:p>
                <a:r>
                  <a:rPr lang="en-US" sz="1800" dirty="0">
                    <a:solidFill>
                      <a:srgbClr val="FF0000"/>
                    </a:solidFill>
                  </a:rPr>
                  <a:t>Dependent on key stretching algorithm</a:t>
                </a:r>
              </a:p>
              <a:p>
                <a:r>
                  <a:rPr lang="en-US" sz="1800" dirty="0">
                    <a:solidFill>
                      <a:srgbClr val="FF0000"/>
                    </a:solidFill>
                  </a:rPr>
                  <a:t>e.g., how many hash iterations (</a:t>
                </a:r>
                <a14:m>
                  <m:oMath xmlns:m="http://schemas.openxmlformats.org/officeDocument/2006/math">
                    <m:r>
                      <m:rPr>
                        <m:sty m:val="p"/>
                      </m:rPr>
                      <a:rPr lang="el-GR" sz="1800" i="1">
                        <a:solidFill>
                          <a:srgbClr val="FF0000"/>
                        </a:solidFill>
                        <a:latin typeface="Cambria Math"/>
                        <a:ea typeface="Cambria Math"/>
                      </a:rPr>
                      <m:t>τ</m:t>
                    </m:r>
                  </m:oMath>
                </a14:m>
                <a:r>
                  <a:rPr lang="en-US" sz="1800" dirty="0">
                    <a:solidFill>
                      <a:srgbClr val="FF0000"/>
                    </a:solidFill>
                  </a:rPr>
                  <a:t>)?</a:t>
                </a:r>
              </a:p>
              <a:p>
                <a:endParaRPr lang="en-US" sz="1800" dirty="0">
                  <a:solidFill>
                    <a:srgbClr val="FF0000"/>
                  </a:solidFill>
                </a:endParaRPr>
              </a:p>
              <a:p>
                <a:pPr lvl="0"/>
                <a:r>
                  <a:rPr lang="en-US" sz="1800" b="1" dirty="0">
                    <a:solidFill>
                      <a:srgbClr val="FF0000"/>
                    </a:solidFill>
                  </a:rPr>
                  <a:t>Cost PBKDF2: </a:t>
                </a:r>
                <a14:m>
                  <m:oMath xmlns:m="http://schemas.openxmlformats.org/officeDocument/2006/math">
                    <m:r>
                      <m:rPr>
                        <m:sty m:val="p"/>
                      </m:rPr>
                      <a:rPr lang="el-GR" sz="1800" b="0" i="1" smtClean="0">
                        <a:solidFill>
                          <a:srgbClr val="FF0000"/>
                        </a:solidFill>
                        <a:latin typeface="Cambria Math"/>
                        <a:ea typeface="Cambria Math"/>
                      </a:rPr>
                      <m:t>τ</m:t>
                    </m:r>
                    <m:r>
                      <a:rPr lang="en-US" sz="1800" b="0" i="0" smtClean="0">
                        <a:solidFill>
                          <a:srgbClr val="FF0000"/>
                        </a:solidFill>
                        <a:latin typeface="Cambria Math"/>
                        <a:ea typeface="Cambria Math"/>
                      </a:rPr>
                      <m:t>×</m:t>
                    </m:r>
                    <m:r>
                      <m:rPr>
                        <m:sty m:val="p"/>
                      </m:rPr>
                      <a:rPr lang="en-US" sz="1800" b="0" i="0" smtClean="0">
                        <a:solidFill>
                          <a:srgbClr val="FF0000"/>
                        </a:solidFill>
                        <a:latin typeface="Cambria Math"/>
                        <a:ea typeface="Cambria Math"/>
                      </a:rPr>
                      <m:t>Cost</m:t>
                    </m:r>
                    <m:r>
                      <a:rPr lang="en-US" sz="1800" b="0" i="0" smtClean="0">
                        <a:solidFill>
                          <a:srgbClr val="FF0000"/>
                        </a:solidFill>
                        <a:latin typeface="Cambria Math"/>
                        <a:ea typeface="Cambria Math"/>
                      </a:rPr>
                      <m:t>(</m:t>
                    </m:r>
                    <m:r>
                      <m:rPr>
                        <m:sty m:val="p"/>
                      </m:rPr>
                      <a:rPr lang="en-US" sz="1800" b="0" i="0" smtClean="0">
                        <a:solidFill>
                          <a:srgbClr val="FF0000"/>
                        </a:solidFill>
                        <a:latin typeface="Cambria Math"/>
                        <a:ea typeface="Cambria Math"/>
                      </a:rPr>
                      <m:t>SHA</m:t>
                    </m:r>
                    <m:r>
                      <a:rPr lang="en-US" sz="1800" b="0" i="0" smtClean="0">
                        <a:solidFill>
                          <a:srgbClr val="FF0000"/>
                        </a:solidFill>
                        <a:latin typeface="Cambria Math"/>
                        <a:ea typeface="Cambria Math"/>
                      </a:rPr>
                      <m:t>256)</m:t>
                    </m:r>
                  </m:oMath>
                </a14:m>
                <a:r>
                  <a:rPr lang="en-US" sz="1800" dirty="0">
                    <a:solidFill>
                      <a:srgbClr val="FF0000"/>
                    </a:solidFill>
                  </a:rPr>
                  <a:t> </a:t>
                </a: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46520" y="4305848"/>
                <a:ext cx="4134465" cy="2031325"/>
              </a:xfrm>
              <a:prstGeom prst="rect">
                <a:avLst/>
              </a:prstGeom>
              <a:blipFill rotWithShape="1">
                <a:blip r:embed="rId5"/>
                <a:stretch>
                  <a:fillRect l="-1178" t="-1497" r="-736"/>
                </a:stretch>
              </a:blipFill>
            </p:spPr>
            <p:txBody>
              <a:bodyPr/>
              <a:lstStyle/>
              <a:p>
                <a:r>
                  <a:rPr lang="en-US">
                    <a:noFill/>
                  </a:rPr>
                  <a:t> </a:t>
                </a:r>
              </a:p>
            </p:txBody>
          </p:sp>
        </mc:Fallback>
      </mc:AlternateContent>
      <p:pic>
        <p:nvPicPr>
          <p:cNvPr id="13"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6709" y="4235445"/>
            <a:ext cx="6135771" cy="2028034"/>
          </a:xfrm>
          <a:prstGeom prst="rect">
            <a:avLst/>
          </a:prstGeom>
          <a:noFill/>
          <a:ln>
            <a:noFill/>
          </a:ln>
        </p:spPr>
      </p:pic>
      <p:sp>
        <p:nvSpPr>
          <p:cNvPr id="14" name="Cloud Callout 13"/>
          <p:cNvSpPr/>
          <p:nvPr/>
        </p:nvSpPr>
        <p:spPr>
          <a:xfrm>
            <a:off x="6934200" y="380345"/>
            <a:ext cx="4572000" cy="1905000"/>
          </a:xfrm>
          <a:prstGeom prst="cloudCallout">
            <a:avLst>
              <a:gd name="adj1" fmla="val 28500"/>
              <a:gd name="adj2" fmla="val 7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647" y="780449"/>
            <a:ext cx="3125893" cy="999093"/>
          </a:xfrm>
          <a:prstGeom prst="rect">
            <a:avLst/>
          </a:prstGeom>
        </p:spPr>
      </p:pic>
      <p:sp>
        <p:nvSpPr>
          <p:cNvPr id="16" name="Oval 15"/>
          <p:cNvSpPr/>
          <p:nvPr/>
        </p:nvSpPr>
        <p:spPr>
          <a:xfrm>
            <a:off x="7924800" y="5069056"/>
            <a:ext cx="914400" cy="515296"/>
          </a:xfrm>
          <a:prstGeom prst="ellipse">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solidFill>
                <a:schemeClr val="lt1">
                  <a:alpha val="15000"/>
                </a:schemeClr>
              </a:solidFill>
            </a:endParaRPr>
          </a:p>
        </p:txBody>
      </p:sp>
      <p:sp>
        <p:nvSpPr>
          <p:cNvPr id="18" name="object 39"/>
          <p:cNvSpPr/>
          <p:nvPr/>
        </p:nvSpPr>
        <p:spPr>
          <a:xfrm flipV="1">
            <a:off x="6033370" y="5326704"/>
            <a:ext cx="1752600" cy="1256538"/>
          </a:xfrm>
          <a:custGeom>
            <a:avLst/>
            <a:gdLst/>
            <a:ahLst/>
            <a:cxnLst/>
            <a:rect l="l" t="t" r="r" b="b"/>
            <a:pathLst>
              <a:path w="4592320" h="1898014">
                <a:moveTo>
                  <a:pt x="2295922" y="0"/>
                </a:moveTo>
                <a:lnTo>
                  <a:pt x="2226997" y="348"/>
                </a:lnTo>
                <a:lnTo>
                  <a:pt x="2158577" y="1388"/>
                </a:lnTo>
                <a:lnTo>
                  <a:pt x="2090691" y="3108"/>
                </a:lnTo>
                <a:lnTo>
                  <a:pt x="2023366" y="5500"/>
                </a:lnTo>
                <a:lnTo>
                  <a:pt x="1956631" y="8553"/>
                </a:lnTo>
                <a:lnTo>
                  <a:pt x="1890515" y="12257"/>
                </a:lnTo>
                <a:lnTo>
                  <a:pt x="1825045" y="16604"/>
                </a:lnTo>
                <a:lnTo>
                  <a:pt x="1760251" y="21583"/>
                </a:lnTo>
                <a:lnTo>
                  <a:pt x="1696161" y="27185"/>
                </a:lnTo>
                <a:lnTo>
                  <a:pt x="1632803" y="33399"/>
                </a:lnTo>
                <a:lnTo>
                  <a:pt x="1570205" y="40216"/>
                </a:lnTo>
                <a:lnTo>
                  <a:pt x="1508396" y="47626"/>
                </a:lnTo>
                <a:lnTo>
                  <a:pt x="1447405" y="55620"/>
                </a:lnTo>
                <a:lnTo>
                  <a:pt x="1387259" y="64187"/>
                </a:lnTo>
                <a:lnTo>
                  <a:pt x="1327987" y="73319"/>
                </a:lnTo>
                <a:lnTo>
                  <a:pt x="1269618" y="83004"/>
                </a:lnTo>
                <a:lnTo>
                  <a:pt x="1212180" y="93234"/>
                </a:lnTo>
                <a:lnTo>
                  <a:pt x="1155702" y="103999"/>
                </a:lnTo>
                <a:lnTo>
                  <a:pt x="1100211" y="115288"/>
                </a:lnTo>
                <a:lnTo>
                  <a:pt x="1045736" y="127093"/>
                </a:lnTo>
                <a:lnTo>
                  <a:pt x="992306" y="139403"/>
                </a:lnTo>
                <a:lnTo>
                  <a:pt x="939948" y="152209"/>
                </a:lnTo>
                <a:lnTo>
                  <a:pt x="888693" y="165500"/>
                </a:lnTo>
                <a:lnTo>
                  <a:pt x="838567" y="179268"/>
                </a:lnTo>
                <a:lnTo>
                  <a:pt x="789599" y="193502"/>
                </a:lnTo>
                <a:lnTo>
                  <a:pt x="741817" y="208192"/>
                </a:lnTo>
                <a:lnTo>
                  <a:pt x="695251" y="223330"/>
                </a:lnTo>
                <a:lnTo>
                  <a:pt x="649928" y="238904"/>
                </a:lnTo>
                <a:lnTo>
                  <a:pt x="605877" y="254906"/>
                </a:lnTo>
                <a:lnTo>
                  <a:pt x="563126" y="271325"/>
                </a:lnTo>
                <a:lnTo>
                  <a:pt x="521704" y="288153"/>
                </a:lnTo>
                <a:lnTo>
                  <a:pt x="481638" y="305378"/>
                </a:lnTo>
                <a:lnTo>
                  <a:pt x="442958" y="322992"/>
                </a:lnTo>
                <a:lnTo>
                  <a:pt x="405692" y="340984"/>
                </a:lnTo>
                <a:lnTo>
                  <a:pt x="369868" y="359345"/>
                </a:lnTo>
                <a:lnTo>
                  <a:pt x="335515" y="378065"/>
                </a:lnTo>
                <a:lnTo>
                  <a:pt x="271334" y="416543"/>
                </a:lnTo>
                <a:lnTo>
                  <a:pt x="213376" y="456340"/>
                </a:lnTo>
                <a:lnTo>
                  <a:pt x="161869" y="497378"/>
                </a:lnTo>
                <a:lnTo>
                  <a:pt x="117040" y="539580"/>
                </a:lnTo>
                <a:lnTo>
                  <a:pt x="79116" y="582866"/>
                </a:lnTo>
                <a:lnTo>
                  <a:pt x="48324" y="627159"/>
                </a:lnTo>
                <a:lnTo>
                  <a:pt x="24892" y="672381"/>
                </a:lnTo>
                <a:lnTo>
                  <a:pt x="9046" y="718453"/>
                </a:lnTo>
                <a:lnTo>
                  <a:pt x="1014" y="765299"/>
                </a:lnTo>
                <a:lnTo>
                  <a:pt x="0" y="788987"/>
                </a:lnTo>
                <a:lnTo>
                  <a:pt x="1685" y="819474"/>
                </a:lnTo>
                <a:lnTo>
                  <a:pt x="14982" y="879544"/>
                </a:lnTo>
                <a:lnTo>
                  <a:pt x="41107" y="938273"/>
                </a:lnTo>
                <a:lnTo>
                  <a:pt x="79570" y="995494"/>
                </a:lnTo>
                <a:lnTo>
                  <a:pt x="129882" y="1051040"/>
                </a:lnTo>
                <a:lnTo>
                  <a:pt x="159328" y="1078134"/>
                </a:lnTo>
                <a:lnTo>
                  <a:pt x="191553" y="1104746"/>
                </a:lnTo>
                <a:lnTo>
                  <a:pt x="226494" y="1130857"/>
                </a:lnTo>
                <a:lnTo>
                  <a:pt x="264092" y="1156446"/>
                </a:lnTo>
                <a:lnTo>
                  <a:pt x="304284" y="1181491"/>
                </a:lnTo>
                <a:lnTo>
                  <a:pt x="347010" y="1205972"/>
                </a:lnTo>
                <a:lnTo>
                  <a:pt x="392208" y="1229869"/>
                </a:lnTo>
                <a:lnTo>
                  <a:pt x="439817" y="1253160"/>
                </a:lnTo>
                <a:lnTo>
                  <a:pt x="489776" y="1275825"/>
                </a:lnTo>
                <a:lnTo>
                  <a:pt x="542024" y="1297842"/>
                </a:lnTo>
                <a:lnTo>
                  <a:pt x="596499" y="1319192"/>
                </a:lnTo>
                <a:lnTo>
                  <a:pt x="653140" y="1339853"/>
                </a:lnTo>
                <a:lnTo>
                  <a:pt x="711886" y="1359805"/>
                </a:lnTo>
                <a:lnTo>
                  <a:pt x="772676" y="1379027"/>
                </a:lnTo>
                <a:lnTo>
                  <a:pt x="835449" y="1397497"/>
                </a:lnTo>
                <a:lnTo>
                  <a:pt x="900143" y="1415196"/>
                </a:lnTo>
                <a:lnTo>
                  <a:pt x="966697" y="1432103"/>
                </a:lnTo>
                <a:lnTo>
                  <a:pt x="1035050" y="1448196"/>
                </a:lnTo>
                <a:lnTo>
                  <a:pt x="1032668" y="1448196"/>
                </a:lnTo>
                <a:lnTo>
                  <a:pt x="1047750" y="1450975"/>
                </a:lnTo>
                <a:lnTo>
                  <a:pt x="1096804" y="1461607"/>
                </a:lnTo>
                <a:lnTo>
                  <a:pt x="1146676" y="1471786"/>
                </a:lnTo>
                <a:lnTo>
                  <a:pt x="1197348" y="1481516"/>
                </a:lnTo>
                <a:lnTo>
                  <a:pt x="1248802" y="1490801"/>
                </a:lnTo>
                <a:lnTo>
                  <a:pt x="1301021" y="1499648"/>
                </a:lnTo>
                <a:lnTo>
                  <a:pt x="1353986" y="1508060"/>
                </a:lnTo>
                <a:lnTo>
                  <a:pt x="1462087" y="1523602"/>
                </a:lnTo>
                <a:lnTo>
                  <a:pt x="3593306" y="1897856"/>
                </a:lnTo>
                <a:lnTo>
                  <a:pt x="3459956" y="1468437"/>
                </a:lnTo>
                <a:lnTo>
                  <a:pt x="3526885" y="1454329"/>
                </a:lnTo>
                <a:lnTo>
                  <a:pt x="3592288" y="1439470"/>
                </a:lnTo>
                <a:lnTo>
                  <a:pt x="3656112" y="1423876"/>
                </a:lnTo>
                <a:lnTo>
                  <a:pt x="3718304" y="1407567"/>
                </a:lnTo>
                <a:lnTo>
                  <a:pt x="3778814" y="1390558"/>
                </a:lnTo>
                <a:lnTo>
                  <a:pt x="3837588" y="1372868"/>
                </a:lnTo>
                <a:lnTo>
                  <a:pt x="3894575" y="1354513"/>
                </a:lnTo>
                <a:lnTo>
                  <a:pt x="3949723" y="1335511"/>
                </a:lnTo>
                <a:lnTo>
                  <a:pt x="4002979" y="1315880"/>
                </a:lnTo>
                <a:lnTo>
                  <a:pt x="4054292" y="1295637"/>
                </a:lnTo>
                <a:lnTo>
                  <a:pt x="4103609" y="1274799"/>
                </a:lnTo>
                <a:lnTo>
                  <a:pt x="4150879" y="1253383"/>
                </a:lnTo>
                <a:lnTo>
                  <a:pt x="4196049" y="1231408"/>
                </a:lnTo>
                <a:lnTo>
                  <a:pt x="4239067" y="1208890"/>
                </a:lnTo>
                <a:lnTo>
                  <a:pt x="4279882" y="1185846"/>
                </a:lnTo>
                <a:lnTo>
                  <a:pt x="4318441" y="1162295"/>
                </a:lnTo>
                <a:lnTo>
                  <a:pt x="4354691" y="1138253"/>
                </a:lnTo>
                <a:lnTo>
                  <a:pt x="4388582" y="1113738"/>
                </a:lnTo>
                <a:lnTo>
                  <a:pt x="4420061" y="1088768"/>
                </a:lnTo>
                <a:lnTo>
                  <a:pt x="4449076" y="1063359"/>
                </a:lnTo>
                <a:lnTo>
                  <a:pt x="4499504" y="1011296"/>
                </a:lnTo>
                <a:lnTo>
                  <a:pt x="4539452" y="957688"/>
                </a:lnTo>
                <a:lnTo>
                  <a:pt x="4568501" y="902675"/>
                </a:lnTo>
                <a:lnTo>
                  <a:pt x="4586236" y="846395"/>
                </a:lnTo>
                <a:lnTo>
                  <a:pt x="4592241" y="788987"/>
                </a:lnTo>
                <a:lnTo>
                  <a:pt x="4591226" y="765299"/>
                </a:lnTo>
                <a:lnTo>
                  <a:pt x="4583191" y="718453"/>
                </a:lnTo>
                <a:lnTo>
                  <a:pt x="4567339" y="672381"/>
                </a:lnTo>
                <a:lnTo>
                  <a:pt x="4543899" y="627159"/>
                </a:lnTo>
                <a:lnTo>
                  <a:pt x="4513096" y="582866"/>
                </a:lnTo>
                <a:lnTo>
                  <a:pt x="4475159" y="539580"/>
                </a:lnTo>
                <a:lnTo>
                  <a:pt x="4430315" y="497378"/>
                </a:lnTo>
                <a:lnTo>
                  <a:pt x="4378791" y="456340"/>
                </a:lnTo>
                <a:lnTo>
                  <a:pt x="4320816" y="416543"/>
                </a:lnTo>
                <a:lnTo>
                  <a:pt x="4256616" y="378065"/>
                </a:lnTo>
                <a:lnTo>
                  <a:pt x="4222253" y="359345"/>
                </a:lnTo>
                <a:lnTo>
                  <a:pt x="4186419" y="340984"/>
                </a:lnTo>
                <a:lnTo>
                  <a:pt x="4149142" y="322992"/>
                </a:lnTo>
                <a:lnTo>
                  <a:pt x="4110452" y="305378"/>
                </a:lnTo>
                <a:lnTo>
                  <a:pt x="4070376" y="288153"/>
                </a:lnTo>
                <a:lnTo>
                  <a:pt x="4028943" y="271325"/>
                </a:lnTo>
                <a:lnTo>
                  <a:pt x="3986181" y="254906"/>
                </a:lnTo>
                <a:lnTo>
                  <a:pt x="3942120" y="238904"/>
                </a:lnTo>
                <a:lnTo>
                  <a:pt x="3896786" y="223330"/>
                </a:lnTo>
                <a:lnTo>
                  <a:pt x="3850209" y="208192"/>
                </a:lnTo>
                <a:lnTo>
                  <a:pt x="3802417" y="193502"/>
                </a:lnTo>
                <a:lnTo>
                  <a:pt x="3753438" y="179268"/>
                </a:lnTo>
                <a:lnTo>
                  <a:pt x="3703301" y="165500"/>
                </a:lnTo>
                <a:lnTo>
                  <a:pt x="3652035" y="152209"/>
                </a:lnTo>
                <a:lnTo>
                  <a:pt x="3599667" y="139403"/>
                </a:lnTo>
                <a:lnTo>
                  <a:pt x="3546227" y="127093"/>
                </a:lnTo>
                <a:lnTo>
                  <a:pt x="3491742" y="115288"/>
                </a:lnTo>
                <a:lnTo>
                  <a:pt x="3436242" y="103999"/>
                </a:lnTo>
                <a:lnTo>
                  <a:pt x="3379754" y="93234"/>
                </a:lnTo>
                <a:lnTo>
                  <a:pt x="3322307" y="83004"/>
                </a:lnTo>
                <a:lnTo>
                  <a:pt x="3263929" y="73319"/>
                </a:lnTo>
                <a:lnTo>
                  <a:pt x="3204649" y="64187"/>
                </a:lnTo>
                <a:lnTo>
                  <a:pt x="3144495" y="55620"/>
                </a:lnTo>
                <a:lnTo>
                  <a:pt x="3083496" y="47626"/>
                </a:lnTo>
                <a:lnTo>
                  <a:pt x="3021680" y="40216"/>
                </a:lnTo>
                <a:lnTo>
                  <a:pt x="2959076" y="33399"/>
                </a:lnTo>
                <a:lnTo>
                  <a:pt x="2895712" y="27185"/>
                </a:lnTo>
                <a:lnTo>
                  <a:pt x="2831616" y="21583"/>
                </a:lnTo>
                <a:lnTo>
                  <a:pt x="2766816" y="16604"/>
                </a:lnTo>
                <a:lnTo>
                  <a:pt x="2701342" y="12257"/>
                </a:lnTo>
                <a:lnTo>
                  <a:pt x="2635222" y="8553"/>
                </a:lnTo>
                <a:lnTo>
                  <a:pt x="2568484" y="5500"/>
                </a:lnTo>
                <a:lnTo>
                  <a:pt x="2501157" y="3108"/>
                </a:lnTo>
                <a:lnTo>
                  <a:pt x="2433268" y="1388"/>
                </a:lnTo>
                <a:lnTo>
                  <a:pt x="2364847" y="348"/>
                </a:lnTo>
                <a:lnTo>
                  <a:pt x="2295922" y="0"/>
                </a:lnTo>
                <a:close/>
              </a:path>
            </a:pathLst>
          </a:custGeom>
          <a:solidFill>
            <a:srgbClr val="000000"/>
          </a:solidFill>
        </p:spPr>
        <p:txBody>
          <a:bodyPr wrap="square" lIns="0" tIns="0" rIns="0" bIns="0" rtlCol="0"/>
          <a:lstStyle/>
          <a:p>
            <a:pPr defTabSz="642852"/>
            <a:endParaRPr sz="1300" dirty="0">
              <a:solidFill>
                <a:prstClr val="black"/>
              </a:solidFill>
              <a:latin typeface="Calibri"/>
            </a:endParaRPr>
          </a:p>
        </p:txBody>
      </p:sp>
      <p:sp>
        <p:nvSpPr>
          <p:cNvPr id="17" name="object 41"/>
          <p:cNvSpPr txBox="1">
            <a:spLocks/>
          </p:cNvSpPr>
          <p:nvPr/>
        </p:nvSpPr>
        <p:spPr>
          <a:xfrm>
            <a:off x="4495800" y="5360003"/>
            <a:ext cx="3594548" cy="988347"/>
          </a:xfrm>
          <a:prstGeom prst="rect">
            <a:avLst/>
          </a:prstGeom>
        </p:spPr>
        <p:txBody>
          <a:bodyPr vert="horz" wrap="square" lIns="0" tIns="491109"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350436"/>
            <a:r>
              <a:rPr lang="en-US" sz="3200" dirty="0">
                <a:solidFill>
                  <a:srgbClr val="FF9300"/>
                </a:solidFill>
              </a:rPr>
              <a:t>$1,200</a:t>
            </a:r>
            <a:endParaRPr lang="en-US" sz="3200" dirty="0"/>
          </a:p>
        </p:txBody>
      </p:sp>
    </p:spTree>
    <p:extLst>
      <p:ext uri="{BB962C8B-B14F-4D97-AF65-F5344CB8AC3E}">
        <p14:creationId xmlns:p14="http://schemas.microsoft.com/office/powerpoint/2010/main" val="48368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6" grpId="0" animBg="1"/>
      <p:bldP spid="18" grpId="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Decision Theoretic Model</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8915400" cy="4351338"/>
              </a:xfrm>
            </p:spPr>
            <p:txBody>
              <a:bodyPr/>
              <a:lstStyle/>
              <a:p>
                <a:r>
                  <a:rPr lang="en-US" dirty="0"/>
                  <a:t>Untargeted Rational Password Attacker</a:t>
                </a:r>
              </a:p>
              <a:p>
                <a:pPr lvl="1"/>
                <a:r>
                  <a:rPr lang="en-US" dirty="0"/>
                  <a:t>Attacker knows the distribution of user chosen passwords, but not which particular password the user picked</a:t>
                </a:r>
              </a:p>
              <a:p>
                <a:pPr lvl="1"/>
                <a:r>
                  <a:rPr lang="en-US" dirty="0"/>
                  <a:t>Quits guessing as soon as </a:t>
                </a:r>
                <a:endParaRPr lang="en-US" b="0" i="1" dirty="0">
                  <a:solidFill>
                    <a:srgbClr val="FF0000"/>
                  </a:solidFill>
                  <a:latin typeface="Cambria Math"/>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a:rPr>
                        <m:t>𝑀𝑎𝑟𝑔𝑖𝑛𝑎𝑙</m:t>
                      </m:r>
                      <m:r>
                        <a:rPr lang="en-US" b="0" i="1" smtClean="0">
                          <a:solidFill>
                            <a:srgbClr val="FF0000"/>
                          </a:solidFill>
                          <a:latin typeface="Cambria Math"/>
                        </a:rPr>
                        <m:t> </m:t>
                      </m:r>
                      <m:r>
                        <a:rPr lang="en-US" b="0" i="1" smtClean="0">
                          <a:solidFill>
                            <a:srgbClr val="FF0000"/>
                          </a:solidFill>
                          <a:latin typeface="Cambria Math"/>
                        </a:rPr>
                        <m:t>𝐺𝑢𝑒𝑠𝑠𝑖𝑛𝑔</m:t>
                      </m:r>
                      <m:r>
                        <a:rPr lang="en-US" b="0" i="1" smtClean="0">
                          <a:solidFill>
                            <a:srgbClr val="FF0000"/>
                          </a:solidFill>
                          <a:latin typeface="Cambria Math"/>
                        </a:rPr>
                        <m:t> </m:t>
                      </m:r>
                      <m:r>
                        <a:rPr lang="en-US" b="0" i="1" smtClean="0">
                          <a:solidFill>
                            <a:srgbClr val="FF0000"/>
                          </a:solidFill>
                          <a:latin typeface="Cambria Math"/>
                        </a:rPr>
                        <m:t>𝐶𝑜𝑠𝑡</m:t>
                      </m:r>
                      <m:r>
                        <a:rPr lang="en-US" b="0" i="1" smtClean="0">
                          <a:latin typeface="Cambria Math"/>
                        </a:rPr>
                        <m:t>&gt;</m:t>
                      </m:r>
                      <m:r>
                        <a:rPr lang="en-US" b="0" i="1" smtClean="0">
                          <a:solidFill>
                            <a:srgbClr val="00B050"/>
                          </a:solidFill>
                          <a:latin typeface="Cambria Math"/>
                        </a:rPr>
                        <m:t>𝑀𝑎𝑟𝑔𝑖𝑛𝑎𝑙</m:t>
                      </m:r>
                      <m:r>
                        <a:rPr lang="en-US" b="0" i="1" smtClean="0">
                          <a:solidFill>
                            <a:srgbClr val="00B050"/>
                          </a:solidFill>
                          <a:latin typeface="Cambria Math"/>
                        </a:rPr>
                        <m:t> </m:t>
                      </m:r>
                      <m:r>
                        <a:rPr lang="en-US" b="0" i="1" smtClean="0">
                          <a:solidFill>
                            <a:srgbClr val="00B050"/>
                          </a:solidFill>
                          <a:latin typeface="Cambria Math"/>
                        </a:rPr>
                        <m:t>𝑅𝑒𝑤𝑎𝑟𝑑</m:t>
                      </m:r>
                    </m:oMath>
                  </m:oMathPara>
                </a14:m>
                <a:endParaRPr lang="en-US" dirty="0">
                  <a:solidFill>
                    <a:srgbClr val="00B050"/>
                  </a:solidFill>
                </a:endParaRPr>
              </a:p>
              <a:p>
                <a:endParaRPr lang="en-US" dirty="0"/>
              </a:p>
              <a:p>
                <a:endParaRPr lang="en-US" dirty="0"/>
              </a:p>
              <a:p>
                <a:endParaRPr lang="en-US" dirty="0"/>
              </a:p>
              <a:p>
                <a:endParaRPr lang="en-US" dirty="0"/>
              </a:p>
              <a:p>
                <a:endParaRPr lang="en-US" dirty="0"/>
              </a:p>
              <a:p>
                <a:endParaRPr lang="en-US" dirty="0"/>
              </a:p>
              <a:p>
                <a:pPr marL="50800" indent="0">
                  <a:buNone/>
                </a:pP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8915400" cy="4351338"/>
              </a:xfrm>
              <a:blipFill rotWithShape="1">
                <a:blip r:embed="rId2"/>
                <a:stretch>
                  <a:fillRect l="-684" r="-821"/>
                </a:stretch>
              </a:blipFill>
            </p:spPr>
            <p:txBody>
              <a:bodyPr/>
              <a:lstStyle/>
              <a:p>
                <a:r>
                  <a:rPr lang="en-US">
                    <a:noFill/>
                  </a:rPr>
                  <a:t> </a:t>
                </a:r>
              </a:p>
            </p:txBody>
          </p:sp>
        </mc:Fallback>
      </mc:AlternateContent>
      <p:pic>
        <p:nvPicPr>
          <p:cNvPr id="3074" name="Picture 2" descr="Exaggerating for The L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2966716"/>
            <a:ext cx="2434217"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p:cNvSpPr/>
          <p:nvPr/>
        </p:nvSpPr>
        <p:spPr>
          <a:xfrm rot="16200000">
            <a:off x="3409951" y="2433314"/>
            <a:ext cx="342899" cy="3200402"/>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6" name="TextBox 5"/>
              <p:cNvSpPr txBox="1"/>
              <p:nvPr/>
            </p:nvSpPr>
            <p:spPr>
              <a:xfrm>
                <a:off x="762000" y="4305848"/>
                <a:ext cx="5391219" cy="1767728"/>
              </a:xfrm>
              <a:prstGeom prst="rect">
                <a:avLst/>
              </a:prstGeom>
              <a:noFill/>
            </p:spPr>
            <p:txBody>
              <a:bodyPr wrap="none" rtlCol="0">
                <a:spAutoFit/>
              </a:bodyPr>
              <a:lstStyle/>
              <a:p>
                <a:r>
                  <a:rPr lang="en-US" sz="1800" b="1" dirty="0" err="1">
                    <a:solidFill>
                      <a:srgbClr val="FF0000"/>
                    </a:solidFill>
                  </a:rPr>
                  <a:t>LastPass</a:t>
                </a:r>
                <a:r>
                  <a:rPr lang="en-US" sz="1800" b="1" dirty="0">
                    <a:solidFill>
                      <a:srgbClr val="FF0000"/>
                    </a:solidFill>
                  </a:rPr>
                  <a:t>:</a:t>
                </a:r>
                <a14:m>
                  <m:oMath xmlns:m="http://schemas.openxmlformats.org/officeDocument/2006/math">
                    <m:r>
                      <m:rPr>
                        <m:sty m:val="p"/>
                      </m:rPr>
                      <a:rPr lang="el-GR" sz="1800" i="1" smtClean="0">
                        <a:solidFill>
                          <a:srgbClr val="FF0000"/>
                        </a:solidFill>
                        <a:latin typeface="Cambria Math"/>
                        <a:ea typeface="Cambria Math"/>
                      </a:rPr>
                      <m:t>τ</m:t>
                    </m:r>
                    <m:r>
                      <a:rPr lang="en-US" sz="1800" b="1">
                        <a:solidFill>
                          <a:srgbClr val="FF0000"/>
                        </a:solidFill>
                        <a:latin typeface="Cambria Math"/>
                      </a:rPr>
                      <m:t>=</m:t>
                    </m:r>
                    <m:sSup>
                      <m:sSupPr>
                        <m:ctrlPr>
                          <a:rPr lang="en-US" sz="1800" b="1" i="1">
                            <a:solidFill>
                              <a:srgbClr val="FF0000"/>
                            </a:solidFill>
                            <a:latin typeface="Cambria Math" panose="02040503050406030204" pitchFamily="18" charset="0"/>
                          </a:rPr>
                        </m:ctrlPr>
                      </m:sSupPr>
                      <m:e>
                        <m:r>
                          <a:rPr lang="en-US" sz="1800" b="1">
                            <a:solidFill>
                              <a:srgbClr val="FF0000"/>
                            </a:solidFill>
                            <a:latin typeface="Cambria Math"/>
                          </a:rPr>
                          <m:t>𝟏𝟎</m:t>
                        </m:r>
                      </m:e>
                      <m:sup>
                        <m:r>
                          <a:rPr lang="en-US" sz="1800" b="1">
                            <a:solidFill>
                              <a:srgbClr val="FF0000"/>
                            </a:solidFill>
                            <a:latin typeface="Cambria Math"/>
                          </a:rPr>
                          <m:t>𝟓</m:t>
                        </m:r>
                      </m:sup>
                    </m:sSup>
                  </m:oMath>
                </a14:m>
                <a:r>
                  <a:rPr lang="en-US" sz="1800" dirty="0">
                    <a:solidFill>
                      <a:srgbClr val="FF0000"/>
                    </a:solidFill>
                  </a:rPr>
                  <a:t> SHA256 iterations</a:t>
                </a:r>
              </a:p>
              <a:p>
                <a:endParaRPr lang="en-US" sz="1800" dirty="0">
                  <a:solidFill>
                    <a:srgbClr val="FF0000"/>
                  </a:solidFill>
                </a:endParaRPr>
              </a:p>
              <a:p>
                <a:r>
                  <a:rPr lang="en-US" sz="1800" dirty="0">
                    <a:solidFill>
                      <a:srgbClr val="FF0000"/>
                    </a:solidFill>
                  </a:rPr>
                  <a:t>What is Cost(SHA256)? </a:t>
                </a:r>
              </a:p>
              <a:p>
                <a:pPr marL="285750" lvl="0" indent="-285750">
                  <a:buFont typeface="Arial" pitchFamily="34" charset="0"/>
                  <a:buChar char="•"/>
                </a:pPr>
                <a:r>
                  <a:rPr lang="en-US" sz="1800" dirty="0">
                    <a:solidFill>
                      <a:srgbClr val="FF0000"/>
                    </a:solidFill>
                  </a:rPr>
                  <a:t>Estimate from </a:t>
                </a:r>
                <a:r>
                  <a:rPr lang="en-US" sz="1800" dirty="0" err="1">
                    <a:solidFill>
                      <a:srgbClr val="FF0000"/>
                    </a:solidFill>
                  </a:rPr>
                  <a:t>Bitcoin</a:t>
                </a:r>
                <a:r>
                  <a:rPr lang="en-US" sz="1800" dirty="0">
                    <a:solidFill>
                      <a:srgbClr val="FF0000"/>
                    </a:solidFill>
                  </a:rPr>
                  <a:t> (2014) </a:t>
                </a:r>
                <a14:m>
                  <m:oMath xmlns:m="http://schemas.openxmlformats.org/officeDocument/2006/math">
                    <m:r>
                      <a:rPr lang="en-US" sz="1800" b="0" i="0" smtClean="0">
                        <a:solidFill>
                          <a:srgbClr val="FF0000"/>
                        </a:solidFill>
                        <a:latin typeface="Cambria Math"/>
                      </a:rPr>
                      <m:t>$</m:t>
                    </m:r>
                    <m:r>
                      <a:rPr lang="en-US" sz="1800" b="0" i="1" smtClean="0">
                        <a:solidFill>
                          <a:srgbClr val="FF0000"/>
                        </a:solidFill>
                        <a:latin typeface="Cambria Math"/>
                      </a:rPr>
                      <m:t>7</m:t>
                    </m:r>
                    <m:r>
                      <a:rPr lang="en-US" sz="1800" b="0" i="1" smtClean="0">
                        <a:solidFill>
                          <a:srgbClr val="FF0000"/>
                        </a:solidFill>
                        <a:latin typeface="Cambria Math"/>
                        <a:ea typeface="Cambria Math"/>
                      </a:rPr>
                      <m:t>×</m:t>
                    </m:r>
                    <m:sSup>
                      <m:sSupPr>
                        <m:ctrlPr>
                          <a:rPr lang="en-US" sz="1800" b="0" i="1" smtClean="0">
                            <a:solidFill>
                              <a:srgbClr val="FF0000"/>
                            </a:solidFill>
                            <a:latin typeface="Cambria Math" panose="02040503050406030204" pitchFamily="18" charset="0"/>
                            <a:ea typeface="Cambria Math"/>
                          </a:rPr>
                        </m:ctrlPr>
                      </m:sSupPr>
                      <m:e>
                        <m:r>
                          <a:rPr lang="en-US" sz="1800" b="0" i="1" smtClean="0">
                            <a:solidFill>
                              <a:srgbClr val="FF0000"/>
                            </a:solidFill>
                            <a:latin typeface="Cambria Math"/>
                            <a:ea typeface="Cambria Math"/>
                          </a:rPr>
                          <m:t>10</m:t>
                        </m:r>
                      </m:e>
                      <m:sup>
                        <m:r>
                          <a:rPr lang="en-US" sz="1800" b="0" i="1" smtClean="0">
                            <a:solidFill>
                              <a:srgbClr val="FF0000"/>
                            </a:solidFill>
                            <a:latin typeface="Cambria Math"/>
                            <a:ea typeface="Cambria Math"/>
                          </a:rPr>
                          <m:t>−15</m:t>
                        </m:r>
                      </m:sup>
                    </m:sSup>
                  </m:oMath>
                </a14:m>
                <a:r>
                  <a:rPr lang="en-US" sz="1800" dirty="0">
                    <a:solidFill>
                      <a:srgbClr val="FF0000"/>
                    </a:solidFill>
                  </a:rPr>
                  <a:t>  [BS14]</a:t>
                </a:r>
              </a:p>
              <a:p>
                <a:pPr marL="285750" lvl="0" indent="-285750">
                  <a:buFont typeface="Arial" pitchFamily="34" charset="0"/>
                  <a:buChar char="•"/>
                </a:pPr>
                <a:r>
                  <a:rPr lang="en-US" sz="1800" b="1" dirty="0">
                    <a:solidFill>
                      <a:srgbClr val="FF0000"/>
                    </a:solidFill>
                  </a:rPr>
                  <a:t>Cost per Guess: </a:t>
                </a:r>
                <a14:m>
                  <m:oMath xmlns:m="http://schemas.openxmlformats.org/officeDocument/2006/math">
                    <m:r>
                      <a:rPr lang="en-US" sz="1800">
                        <a:solidFill>
                          <a:srgbClr val="FF0000"/>
                        </a:solidFill>
                        <a:latin typeface="Cambria Math"/>
                      </a:rPr>
                      <m:t>$</m:t>
                    </m:r>
                    <m:r>
                      <a:rPr lang="en-US" sz="1800" i="1">
                        <a:solidFill>
                          <a:srgbClr val="FF0000"/>
                        </a:solidFill>
                        <a:latin typeface="Cambria Math"/>
                      </a:rPr>
                      <m:t>7</m:t>
                    </m:r>
                    <m:r>
                      <a:rPr lang="en-US" sz="1800" i="1">
                        <a:solidFill>
                          <a:srgbClr val="FF0000"/>
                        </a:solidFill>
                        <a:latin typeface="Cambria Math"/>
                        <a:ea typeface="Cambria Math"/>
                      </a:rPr>
                      <m:t>×</m:t>
                    </m:r>
                    <m:sSup>
                      <m:sSupPr>
                        <m:ctrlPr>
                          <a:rPr lang="en-US" sz="1800" i="1">
                            <a:solidFill>
                              <a:srgbClr val="FF0000"/>
                            </a:solidFill>
                            <a:latin typeface="Cambria Math" panose="02040503050406030204" pitchFamily="18" charset="0"/>
                            <a:ea typeface="Cambria Math"/>
                          </a:rPr>
                        </m:ctrlPr>
                      </m:sSupPr>
                      <m:e>
                        <m:r>
                          <a:rPr lang="en-US" sz="1800" i="1">
                            <a:solidFill>
                              <a:srgbClr val="FF0000"/>
                            </a:solidFill>
                            <a:latin typeface="Cambria Math"/>
                            <a:ea typeface="Cambria Math"/>
                          </a:rPr>
                          <m:t>10</m:t>
                        </m:r>
                      </m:e>
                      <m:sup>
                        <m:r>
                          <a:rPr lang="en-US" sz="1800" i="1">
                            <a:solidFill>
                              <a:srgbClr val="FF0000"/>
                            </a:solidFill>
                            <a:latin typeface="Cambria Math"/>
                            <a:ea typeface="Cambria Math"/>
                          </a:rPr>
                          <m:t>−1</m:t>
                        </m:r>
                        <m:r>
                          <a:rPr lang="en-US" sz="1800" b="0" i="1" smtClean="0">
                            <a:solidFill>
                              <a:srgbClr val="FF0000"/>
                            </a:solidFill>
                            <a:latin typeface="Cambria Math"/>
                            <a:ea typeface="Cambria Math"/>
                          </a:rPr>
                          <m:t>0</m:t>
                        </m:r>
                      </m:sup>
                    </m:sSup>
                  </m:oMath>
                </a14:m>
                <a:r>
                  <a:rPr lang="en-US" sz="1800" dirty="0">
                    <a:solidFill>
                      <a:srgbClr val="FF0000"/>
                    </a:solidFill>
                  </a:rPr>
                  <a:t> </a:t>
                </a:r>
              </a:p>
              <a:p>
                <a:endParaRPr lang="en-US" sz="18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62000" y="4305848"/>
                <a:ext cx="5391219" cy="1767728"/>
              </a:xfrm>
              <a:prstGeom prst="rect">
                <a:avLst/>
              </a:prstGeom>
              <a:blipFill rotWithShape="1">
                <a:blip r:embed="rId4"/>
                <a:stretch>
                  <a:fillRect l="-905" t="-1034"/>
                </a:stretch>
              </a:blipFill>
            </p:spPr>
            <p:txBody>
              <a:bodyPr/>
              <a:lstStyle/>
              <a:p>
                <a:r>
                  <a:rPr lang="en-US">
                    <a:noFill/>
                  </a:rPr>
                  <a:t> </a:t>
                </a:r>
              </a:p>
            </p:txBody>
          </p:sp>
        </mc:Fallback>
      </mc:AlternateContent>
      <p:pic>
        <p:nvPicPr>
          <p:cNvPr id="13"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229" y="4204966"/>
            <a:ext cx="6135771" cy="2028034"/>
          </a:xfrm>
          <a:prstGeom prst="rect">
            <a:avLst/>
          </a:prstGeom>
          <a:noFill/>
          <a:ln>
            <a:noFill/>
          </a:ln>
        </p:spPr>
      </p:pic>
      <p:sp>
        <p:nvSpPr>
          <p:cNvPr id="16" name="Oval 15"/>
          <p:cNvSpPr/>
          <p:nvPr/>
        </p:nvSpPr>
        <p:spPr>
          <a:xfrm>
            <a:off x="7924800" y="5069056"/>
            <a:ext cx="914400" cy="515296"/>
          </a:xfrm>
          <a:prstGeom prst="ellipse">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solidFill>
                <a:schemeClr val="lt1">
                  <a:alpha val="15000"/>
                </a:schemeClr>
              </a:solidFill>
            </a:endParaRPr>
          </a:p>
        </p:txBody>
      </p:sp>
      <p:sp>
        <p:nvSpPr>
          <p:cNvPr id="18" name="object 39"/>
          <p:cNvSpPr/>
          <p:nvPr/>
        </p:nvSpPr>
        <p:spPr>
          <a:xfrm flipV="1">
            <a:off x="6033370" y="5326704"/>
            <a:ext cx="1752600" cy="1256538"/>
          </a:xfrm>
          <a:custGeom>
            <a:avLst/>
            <a:gdLst/>
            <a:ahLst/>
            <a:cxnLst/>
            <a:rect l="l" t="t" r="r" b="b"/>
            <a:pathLst>
              <a:path w="4592320" h="1898014">
                <a:moveTo>
                  <a:pt x="2295922" y="0"/>
                </a:moveTo>
                <a:lnTo>
                  <a:pt x="2226997" y="348"/>
                </a:lnTo>
                <a:lnTo>
                  <a:pt x="2158577" y="1388"/>
                </a:lnTo>
                <a:lnTo>
                  <a:pt x="2090691" y="3108"/>
                </a:lnTo>
                <a:lnTo>
                  <a:pt x="2023366" y="5500"/>
                </a:lnTo>
                <a:lnTo>
                  <a:pt x="1956631" y="8553"/>
                </a:lnTo>
                <a:lnTo>
                  <a:pt x="1890515" y="12257"/>
                </a:lnTo>
                <a:lnTo>
                  <a:pt x="1825045" y="16604"/>
                </a:lnTo>
                <a:lnTo>
                  <a:pt x="1760251" y="21583"/>
                </a:lnTo>
                <a:lnTo>
                  <a:pt x="1696161" y="27185"/>
                </a:lnTo>
                <a:lnTo>
                  <a:pt x="1632803" y="33399"/>
                </a:lnTo>
                <a:lnTo>
                  <a:pt x="1570205" y="40216"/>
                </a:lnTo>
                <a:lnTo>
                  <a:pt x="1508396" y="47626"/>
                </a:lnTo>
                <a:lnTo>
                  <a:pt x="1447405" y="55620"/>
                </a:lnTo>
                <a:lnTo>
                  <a:pt x="1387259" y="64187"/>
                </a:lnTo>
                <a:lnTo>
                  <a:pt x="1327987" y="73319"/>
                </a:lnTo>
                <a:lnTo>
                  <a:pt x="1269618" y="83004"/>
                </a:lnTo>
                <a:lnTo>
                  <a:pt x="1212180" y="93234"/>
                </a:lnTo>
                <a:lnTo>
                  <a:pt x="1155702" y="103999"/>
                </a:lnTo>
                <a:lnTo>
                  <a:pt x="1100211" y="115288"/>
                </a:lnTo>
                <a:lnTo>
                  <a:pt x="1045736" y="127093"/>
                </a:lnTo>
                <a:lnTo>
                  <a:pt x="992306" y="139403"/>
                </a:lnTo>
                <a:lnTo>
                  <a:pt x="939948" y="152209"/>
                </a:lnTo>
                <a:lnTo>
                  <a:pt x="888693" y="165500"/>
                </a:lnTo>
                <a:lnTo>
                  <a:pt x="838567" y="179268"/>
                </a:lnTo>
                <a:lnTo>
                  <a:pt x="789599" y="193502"/>
                </a:lnTo>
                <a:lnTo>
                  <a:pt x="741817" y="208192"/>
                </a:lnTo>
                <a:lnTo>
                  <a:pt x="695251" y="223330"/>
                </a:lnTo>
                <a:lnTo>
                  <a:pt x="649928" y="238904"/>
                </a:lnTo>
                <a:lnTo>
                  <a:pt x="605877" y="254906"/>
                </a:lnTo>
                <a:lnTo>
                  <a:pt x="563126" y="271325"/>
                </a:lnTo>
                <a:lnTo>
                  <a:pt x="521704" y="288153"/>
                </a:lnTo>
                <a:lnTo>
                  <a:pt x="481638" y="305378"/>
                </a:lnTo>
                <a:lnTo>
                  <a:pt x="442958" y="322992"/>
                </a:lnTo>
                <a:lnTo>
                  <a:pt x="405692" y="340984"/>
                </a:lnTo>
                <a:lnTo>
                  <a:pt x="369868" y="359345"/>
                </a:lnTo>
                <a:lnTo>
                  <a:pt x="335515" y="378065"/>
                </a:lnTo>
                <a:lnTo>
                  <a:pt x="271334" y="416543"/>
                </a:lnTo>
                <a:lnTo>
                  <a:pt x="213376" y="456340"/>
                </a:lnTo>
                <a:lnTo>
                  <a:pt x="161869" y="497378"/>
                </a:lnTo>
                <a:lnTo>
                  <a:pt x="117040" y="539580"/>
                </a:lnTo>
                <a:lnTo>
                  <a:pt x="79116" y="582866"/>
                </a:lnTo>
                <a:lnTo>
                  <a:pt x="48324" y="627159"/>
                </a:lnTo>
                <a:lnTo>
                  <a:pt x="24892" y="672381"/>
                </a:lnTo>
                <a:lnTo>
                  <a:pt x="9046" y="718453"/>
                </a:lnTo>
                <a:lnTo>
                  <a:pt x="1014" y="765299"/>
                </a:lnTo>
                <a:lnTo>
                  <a:pt x="0" y="788987"/>
                </a:lnTo>
                <a:lnTo>
                  <a:pt x="1685" y="819474"/>
                </a:lnTo>
                <a:lnTo>
                  <a:pt x="14982" y="879544"/>
                </a:lnTo>
                <a:lnTo>
                  <a:pt x="41107" y="938273"/>
                </a:lnTo>
                <a:lnTo>
                  <a:pt x="79570" y="995494"/>
                </a:lnTo>
                <a:lnTo>
                  <a:pt x="129882" y="1051040"/>
                </a:lnTo>
                <a:lnTo>
                  <a:pt x="159328" y="1078134"/>
                </a:lnTo>
                <a:lnTo>
                  <a:pt x="191553" y="1104746"/>
                </a:lnTo>
                <a:lnTo>
                  <a:pt x="226494" y="1130857"/>
                </a:lnTo>
                <a:lnTo>
                  <a:pt x="264092" y="1156446"/>
                </a:lnTo>
                <a:lnTo>
                  <a:pt x="304284" y="1181491"/>
                </a:lnTo>
                <a:lnTo>
                  <a:pt x="347010" y="1205972"/>
                </a:lnTo>
                <a:lnTo>
                  <a:pt x="392208" y="1229869"/>
                </a:lnTo>
                <a:lnTo>
                  <a:pt x="439817" y="1253160"/>
                </a:lnTo>
                <a:lnTo>
                  <a:pt x="489776" y="1275825"/>
                </a:lnTo>
                <a:lnTo>
                  <a:pt x="542024" y="1297842"/>
                </a:lnTo>
                <a:lnTo>
                  <a:pt x="596499" y="1319192"/>
                </a:lnTo>
                <a:lnTo>
                  <a:pt x="653140" y="1339853"/>
                </a:lnTo>
                <a:lnTo>
                  <a:pt x="711886" y="1359805"/>
                </a:lnTo>
                <a:lnTo>
                  <a:pt x="772676" y="1379027"/>
                </a:lnTo>
                <a:lnTo>
                  <a:pt x="835449" y="1397497"/>
                </a:lnTo>
                <a:lnTo>
                  <a:pt x="900143" y="1415196"/>
                </a:lnTo>
                <a:lnTo>
                  <a:pt x="966697" y="1432103"/>
                </a:lnTo>
                <a:lnTo>
                  <a:pt x="1035050" y="1448196"/>
                </a:lnTo>
                <a:lnTo>
                  <a:pt x="1032668" y="1448196"/>
                </a:lnTo>
                <a:lnTo>
                  <a:pt x="1047750" y="1450975"/>
                </a:lnTo>
                <a:lnTo>
                  <a:pt x="1096804" y="1461607"/>
                </a:lnTo>
                <a:lnTo>
                  <a:pt x="1146676" y="1471786"/>
                </a:lnTo>
                <a:lnTo>
                  <a:pt x="1197348" y="1481516"/>
                </a:lnTo>
                <a:lnTo>
                  <a:pt x="1248802" y="1490801"/>
                </a:lnTo>
                <a:lnTo>
                  <a:pt x="1301021" y="1499648"/>
                </a:lnTo>
                <a:lnTo>
                  <a:pt x="1353986" y="1508060"/>
                </a:lnTo>
                <a:lnTo>
                  <a:pt x="1462087" y="1523602"/>
                </a:lnTo>
                <a:lnTo>
                  <a:pt x="3593306" y="1897856"/>
                </a:lnTo>
                <a:lnTo>
                  <a:pt x="3459956" y="1468437"/>
                </a:lnTo>
                <a:lnTo>
                  <a:pt x="3526885" y="1454329"/>
                </a:lnTo>
                <a:lnTo>
                  <a:pt x="3592288" y="1439470"/>
                </a:lnTo>
                <a:lnTo>
                  <a:pt x="3656112" y="1423876"/>
                </a:lnTo>
                <a:lnTo>
                  <a:pt x="3718304" y="1407567"/>
                </a:lnTo>
                <a:lnTo>
                  <a:pt x="3778814" y="1390558"/>
                </a:lnTo>
                <a:lnTo>
                  <a:pt x="3837588" y="1372868"/>
                </a:lnTo>
                <a:lnTo>
                  <a:pt x="3894575" y="1354513"/>
                </a:lnTo>
                <a:lnTo>
                  <a:pt x="3949723" y="1335511"/>
                </a:lnTo>
                <a:lnTo>
                  <a:pt x="4002979" y="1315880"/>
                </a:lnTo>
                <a:lnTo>
                  <a:pt x="4054292" y="1295637"/>
                </a:lnTo>
                <a:lnTo>
                  <a:pt x="4103609" y="1274799"/>
                </a:lnTo>
                <a:lnTo>
                  <a:pt x="4150879" y="1253383"/>
                </a:lnTo>
                <a:lnTo>
                  <a:pt x="4196049" y="1231408"/>
                </a:lnTo>
                <a:lnTo>
                  <a:pt x="4239067" y="1208890"/>
                </a:lnTo>
                <a:lnTo>
                  <a:pt x="4279882" y="1185846"/>
                </a:lnTo>
                <a:lnTo>
                  <a:pt x="4318441" y="1162295"/>
                </a:lnTo>
                <a:lnTo>
                  <a:pt x="4354691" y="1138253"/>
                </a:lnTo>
                <a:lnTo>
                  <a:pt x="4388582" y="1113738"/>
                </a:lnTo>
                <a:lnTo>
                  <a:pt x="4420061" y="1088768"/>
                </a:lnTo>
                <a:lnTo>
                  <a:pt x="4449076" y="1063359"/>
                </a:lnTo>
                <a:lnTo>
                  <a:pt x="4499504" y="1011296"/>
                </a:lnTo>
                <a:lnTo>
                  <a:pt x="4539452" y="957688"/>
                </a:lnTo>
                <a:lnTo>
                  <a:pt x="4568501" y="902675"/>
                </a:lnTo>
                <a:lnTo>
                  <a:pt x="4586236" y="846395"/>
                </a:lnTo>
                <a:lnTo>
                  <a:pt x="4592241" y="788987"/>
                </a:lnTo>
                <a:lnTo>
                  <a:pt x="4591226" y="765299"/>
                </a:lnTo>
                <a:lnTo>
                  <a:pt x="4583191" y="718453"/>
                </a:lnTo>
                <a:lnTo>
                  <a:pt x="4567339" y="672381"/>
                </a:lnTo>
                <a:lnTo>
                  <a:pt x="4543899" y="627159"/>
                </a:lnTo>
                <a:lnTo>
                  <a:pt x="4513096" y="582866"/>
                </a:lnTo>
                <a:lnTo>
                  <a:pt x="4475159" y="539580"/>
                </a:lnTo>
                <a:lnTo>
                  <a:pt x="4430315" y="497378"/>
                </a:lnTo>
                <a:lnTo>
                  <a:pt x="4378791" y="456340"/>
                </a:lnTo>
                <a:lnTo>
                  <a:pt x="4320816" y="416543"/>
                </a:lnTo>
                <a:lnTo>
                  <a:pt x="4256616" y="378065"/>
                </a:lnTo>
                <a:lnTo>
                  <a:pt x="4222253" y="359345"/>
                </a:lnTo>
                <a:lnTo>
                  <a:pt x="4186419" y="340984"/>
                </a:lnTo>
                <a:lnTo>
                  <a:pt x="4149142" y="322992"/>
                </a:lnTo>
                <a:lnTo>
                  <a:pt x="4110452" y="305378"/>
                </a:lnTo>
                <a:lnTo>
                  <a:pt x="4070376" y="288153"/>
                </a:lnTo>
                <a:lnTo>
                  <a:pt x="4028943" y="271325"/>
                </a:lnTo>
                <a:lnTo>
                  <a:pt x="3986181" y="254906"/>
                </a:lnTo>
                <a:lnTo>
                  <a:pt x="3942120" y="238904"/>
                </a:lnTo>
                <a:lnTo>
                  <a:pt x="3896786" y="223330"/>
                </a:lnTo>
                <a:lnTo>
                  <a:pt x="3850209" y="208192"/>
                </a:lnTo>
                <a:lnTo>
                  <a:pt x="3802417" y="193502"/>
                </a:lnTo>
                <a:lnTo>
                  <a:pt x="3753438" y="179268"/>
                </a:lnTo>
                <a:lnTo>
                  <a:pt x="3703301" y="165500"/>
                </a:lnTo>
                <a:lnTo>
                  <a:pt x="3652035" y="152209"/>
                </a:lnTo>
                <a:lnTo>
                  <a:pt x="3599667" y="139403"/>
                </a:lnTo>
                <a:lnTo>
                  <a:pt x="3546227" y="127093"/>
                </a:lnTo>
                <a:lnTo>
                  <a:pt x="3491742" y="115288"/>
                </a:lnTo>
                <a:lnTo>
                  <a:pt x="3436242" y="103999"/>
                </a:lnTo>
                <a:lnTo>
                  <a:pt x="3379754" y="93234"/>
                </a:lnTo>
                <a:lnTo>
                  <a:pt x="3322307" y="83004"/>
                </a:lnTo>
                <a:lnTo>
                  <a:pt x="3263929" y="73319"/>
                </a:lnTo>
                <a:lnTo>
                  <a:pt x="3204649" y="64187"/>
                </a:lnTo>
                <a:lnTo>
                  <a:pt x="3144495" y="55620"/>
                </a:lnTo>
                <a:lnTo>
                  <a:pt x="3083496" y="47626"/>
                </a:lnTo>
                <a:lnTo>
                  <a:pt x="3021680" y="40216"/>
                </a:lnTo>
                <a:lnTo>
                  <a:pt x="2959076" y="33399"/>
                </a:lnTo>
                <a:lnTo>
                  <a:pt x="2895712" y="27185"/>
                </a:lnTo>
                <a:lnTo>
                  <a:pt x="2831616" y="21583"/>
                </a:lnTo>
                <a:lnTo>
                  <a:pt x="2766816" y="16604"/>
                </a:lnTo>
                <a:lnTo>
                  <a:pt x="2701342" y="12257"/>
                </a:lnTo>
                <a:lnTo>
                  <a:pt x="2635222" y="8553"/>
                </a:lnTo>
                <a:lnTo>
                  <a:pt x="2568484" y="5500"/>
                </a:lnTo>
                <a:lnTo>
                  <a:pt x="2501157" y="3108"/>
                </a:lnTo>
                <a:lnTo>
                  <a:pt x="2433268" y="1388"/>
                </a:lnTo>
                <a:lnTo>
                  <a:pt x="2364847" y="348"/>
                </a:lnTo>
                <a:lnTo>
                  <a:pt x="2295922" y="0"/>
                </a:lnTo>
                <a:close/>
              </a:path>
            </a:pathLst>
          </a:custGeom>
          <a:solidFill>
            <a:srgbClr val="000000"/>
          </a:solidFill>
        </p:spPr>
        <p:txBody>
          <a:bodyPr wrap="square" lIns="0" tIns="0" rIns="0" bIns="0" rtlCol="0"/>
          <a:lstStyle/>
          <a:p>
            <a:pPr defTabSz="642852"/>
            <a:endParaRPr sz="1300" dirty="0">
              <a:solidFill>
                <a:prstClr val="black"/>
              </a:solidFill>
              <a:latin typeface="Calibri"/>
            </a:endParaRPr>
          </a:p>
        </p:txBody>
      </p:sp>
      <p:sp>
        <p:nvSpPr>
          <p:cNvPr id="17" name="object 41"/>
          <p:cNvSpPr txBox="1">
            <a:spLocks/>
          </p:cNvSpPr>
          <p:nvPr/>
        </p:nvSpPr>
        <p:spPr>
          <a:xfrm>
            <a:off x="4495800" y="5360003"/>
            <a:ext cx="3594548" cy="988347"/>
          </a:xfrm>
          <a:prstGeom prst="rect">
            <a:avLst/>
          </a:prstGeom>
        </p:spPr>
        <p:txBody>
          <a:bodyPr vert="horz" wrap="square" lIns="0" tIns="491109"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350436"/>
            <a:r>
              <a:rPr lang="en-US" sz="3200" dirty="0">
                <a:solidFill>
                  <a:srgbClr val="FF9300"/>
                </a:solidFill>
              </a:rPr>
              <a:t>$1,200</a:t>
            </a:r>
            <a:endParaRPr lang="en-US" sz="3200" dirty="0"/>
          </a:p>
        </p:txBody>
      </p:sp>
      <p:sp>
        <p:nvSpPr>
          <p:cNvPr id="5" name="Cloud Callout 13">
            <a:extLst>
              <a:ext uri="{FF2B5EF4-FFF2-40B4-BE49-F238E27FC236}">
                <a16:creationId xmlns:a16="http://schemas.microsoft.com/office/drawing/2014/main" id="{0B8EA991-44A1-26F1-5738-DB93AD5B53A6}"/>
              </a:ext>
            </a:extLst>
          </p:cNvPr>
          <p:cNvSpPr/>
          <p:nvPr/>
        </p:nvSpPr>
        <p:spPr>
          <a:xfrm>
            <a:off x="6934200" y="380345"/>
            <a:ext cx="4572000" cy="1905000"/>
          </a:xfrm>
          <a:prstGeom prst="cloudCallout">
            <a:avLst>
              <a:gd name="adj1" fmla="val 28500"/>
              <a:gd name="adj2" fmla="val 7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1DCD9AE-AD95-69E5-8986-B70B69FDB6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647" y="780449"/>
            <a:ext cx="3125893" cy="999093"/>
          </a:xfrm>
          <a:prstGeom prst="rect">
            <a:avLst/>
          </a:prstGeom>
        </p:spPr>
      </p:pic>
    </p:spTree>
    <p:extLst>
      <p:ext uri="{BB962C8B-B14F-4D97-AF65-F5344CB8AC3E}">
        <p14:creationId xmlns:p14="http://schemas.microsoft.com/office/powerpoint/2010/main" val="1454649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Decision Theoretic Model</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8915400" cy="4351338"/>
              </a:xfrm>
            </p:spPr>
            <p:txBody>
              <a:bodyPr/>
              <a:lstStyle/>
              <a:p>
                <a:r>
                  <a:rPr lang="en-US" dirty="0"/>
                  <a:t>Untargeted Rational Password Attacker</a:t>
                </a:r>
              </a:p>
              <a:p>
                <a:pPr lvl="1"/>
                <a:r>
                  <a:rPr lang="en-US" dirty="0"/>
                  <a:t>Attacker knows the distribution of user chosen passwords, but not which particular password the user picked</a:t>
                </a:r>
              </a:p>
              <a:p>
                <a:pPr lvl="1"/>
                <a:r>
                  <a:rPr lang="en-US" dirty="0"/>
                  <a:t>Quits guessing as soon as </a:t>
                </a:r>
                <a:endParaRPr lang="en-US" b="0" i="1" dirty="0">
                  <a:solidFill>
                    <a:srgbClr val="FF0000"/>
                  </a:solidFill>
                  <a:latin typeface="Cambria Math"/>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a:rPr>
                        <m:t>𝑀𝑎𝑟𝑔𝑖𝑛𝑎𝑙</m:t>
                      </m:r>
                      <m:r>
                        <a:rPr lang="en-US" b="0" i="1" smtClean="0">
                          <a:solidFill>
                            <a:srgbClr val="FF0000"/>
                          </a:solidFill>
                          <a:latin typeface="Cambria Math"/>
                        </a:rPr>
                        <m:t> </m:t>
                      </m:r>
                      <m:r>
                        <a:rPr lang="en-US" b="0" i="1" smtClean="0">
                          <a:solidFill>
                            <a:srgbClr val="FF0000"/>
                          </a:solidFill>
                          <a:latin typeface="Cambria Math"/>
                        </a:rPr>
                        <m:t>𝐺𝑢𝑒𝑠𝑠𝑖𝑛𝑔</m:t>
                      </m:r>
                      <m:r>
                        <a:rPr lang="en-US" b="0" i="1" smtClean="0">
                          <a:solidFill>
                            <a:srgbClr val="FF0000"/>
                          </a:solidFill>
                          <a:latin typeface="Cambria Math"/>
                        </a:rPr>
                        <m:t> </m:t>
                      </m:r>
                      <m:r>
                        <a:rPr lang="en-US" b="0" i="1" smtClean="0">
                          <a:solidFill>
                            <a:srgbClr val="FF0000"/>
                          </a:solidFill>
                          <a:latin typeface="Cambria Math"/>
                        </a:rPr>
                        <m:t>𝐶𝑜𝑠𝑡</m:t>
                      </m:r>
                      <m:r>
                        <a:rPr lang="en-US" b="0" i="1" smtClean="0">
                          <a:latin typeface="Cambria Math"/>
                        </a:rPr>
                        <m:t>&gt;</m:t>
                      </m:r>
                      <m:r>
                        <a:rPr lang="en-US" b="0" i="1" smtClean="0">
                          <a:solidFill>
                            <a:srgbClr val="00B050"/>
                          </a:solidFill>
                          <a:latin typeface="Cambria Math"/>
                        </a:rPr>
                        <m:t>𝑀𝑎𝑟𝑔𝑖𝑛𝑎𝑙</m:t>
                      </m:r>
                      <m:r>
                        <a:rPr lang="en-US" b="0" i="1" smtClean="0">
                          <a:solidFill>
                            <a:srgbClr val="00B050"/>
                          </a:solidFill>
                          <a:latin typeface="Cambria Math"/>
                        </a:rPr>
                        <m:t> </m:t>
                      </m:r>
                      <m:r>
                        <a:rPr lang="en-US" b="0" i="1" smtClean="0">
                          <a:solidFill>
                            <a:srgbClr val="00B050"/>
                          </a:solidFill>
                          <a:latin typeface="Cambria Math"/>
                        </a:rPr>
                        <m:t>𝑅𝑒𝑤𝑎𝑟𝑑</m:t>
                      </m:r>
                    </m:oMath>
                  </m:oMathPara>
                </a14:m>
                <a:endParaRPr lang="en-US" dirty="0">
                  <a:solidFill>
                    <a:srgbClr val="00B050"/>
                  </a:solidFill>
                </a:endParaRPr>
              </a:p>
              <a:p>
                <a:endParaRPr lang="en-US" dirty="0"/>
              </a:p>
              <a:p>
                <a:endParaRPr lang="en-US" dirty="0"/>
              </a:p>
              <a:p>
                <a:endParaRPr lang="en-US" dirty="0"/>
              </a:p>
              <a:p>
                <a:endParaRPr lang="en-US" dirty="0"/>
              </a:p>
              <a:p>
                <a:endParaRPr lang="en-US" dirty="0"/>
              </a:p>
              <a:p>
                <a:endParaRPr lang="en-US" dirty="0"/>
              </a:p>
              <a:p>
                <a:pPr marL="50800" indent="0">
                  <a:buNone/>
                </a:pP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8915400" cy="4351338"/>
              </a:xfrm>
              <a:blipFill rotWithShape="1">
                <a:blip r:embed="rId2"/>
                <a:stretch>
                  <a:fillRect l="-684" r="-821"/>
                </a:stretch>
              </a:blipFill>
            </p:spPr>
            <p:txBody>
              <a:bodyPr/>
              <a:lstStyle/>
              <a:p>
                <a:r>
                  <a:rPr lang="en-US">
                    <a:noFill/>
                  </a:rPr>
                  <a:t> </a:t>
                </a:r>
              </a:p>
            </p:txBody>
          </p:sp>
        </mc:Fallback>
      </mc:AlternateContent>
      <p:pic>
        <p:nvPicPr>
          <p:cNvPr id="3074" name="Picture 2" descr="Exaggerating for The L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2966716"/>
            <a:ext cx="2434217"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p:cNvSpPr/>
          <p:nvPr/>
        </p:nvSpPr>
        <p:spPr>
          <a:xfrm rot="16200000">
            <a:off x="6648452" y="3100065"/>
            <a:ext cx="342899" cy="1905002"/>
          </a:xfrm>
          <a:prstGeom prst="leftBrace">
            <a:avLst>
              <a:gd name="adj1" fmla="val 8333"/>
              <a:gd name="adj2" fmla="val 41466"/>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11" name="TextBox 10"/>
              <p:cNvSpPr txBox="1"/>
              <p:nvPr/>
            </p:nvSpPr>
            <p:spPr>
              <a:xfrm>
                <a:off x="4592320" y="4343400"/>
                <a:ext cx="5943600" cy="2308324"/>
              </a:xfrm>
              <a:prstGeom prst="rect">
                <a:avLst/>
              </a:prstGeom>
              <a:noFill/>
            </p:spPr>
            <p:txBody>
              <a:bodyPr wrap="square" rtlCol="0">
                <a:spAutoFit/>
              </a:bodyPr>
              <a:lstStyle/>
              <a:p>
                <a:r>
                  <a:rPr lang="en-US" sz="2400" dirty="0">
                    <a:solidFill>
                      <a:srgbClr val="00B050"/>
                    </a:solidFill>
                  </a:rPr>
                  <a:t>Dependent on </a:t>
                </a:r>
              </a:p>
              <a:p>
                <a:pPr marL="457200" indent="-457200">
                  <a:buFont typeface="+mj-lt"/>
                  <a:buAutoNum type="arabicPeriod"/>
                </a:pPr>
                <a:r>
                  <a:rPr lang="en-US" sz="2400" dirty="0">
                    <a:solidFill>
                      <a:srgbClr val="00B050"/>
                    </a:solidFill>
                  </a:rPr>
                  <a:t>Value of cracked </a:t>
                </a:r>
                <a:r>
                  <a:rPr lang="en-US" sz="2400" dirty="0" err="1">
                    <a:solidFill>
                      <a:srgbClr val="00B050"/>
                    </a:solidFill>
                  </a:rPr>
                  <a:t>pwds</a:t>
                </a:r>
                <a:r>
                  <a:rPr lang="en-US" sz="2400" dirty="0">
                    <a:solidFill>
                      <a:srgbClr val="00B050"/>
                    </a:solidFill>
                  </a:rPr>
                  <a:t> (V)</a:t>
                </a:r>
              </a:p>
              <a:p>
                <a:pPr marL="457200" indent="-457200">
                  <a:buFont typeface="+mj-lt"/>
                  <a:buAutoNum type="arabicPeriod"/>
                </a:pPr>
                <a:r>
                  <a:rPr lang="en-US" sz="2400" dirty="0">
                    <a:solidFill>
                      <a:srgbClr val="00B050"/>
                    </a:solidFill>
                  </a:rPr>
                  <a:t>User password distribution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sty m:val="p"/>
                          </m:rPr>
                          <a:rPr lang="en-US" sz="2400" b="0" i="0" smtClean="0">
                            <a:solidFill>
                              <a:srgbClr val="00B050"/>
                            </a:solidFill>
                            <a:latin typeface="Cambria Math"/>
                          </a:rPr>
                          <m:t>p</m:t>
                        </m:r>
                      </m:e>
                      <m:sub>
                        <m:r>
                          <m:rPr>
                            <m:sty m:val="p"/>
                          </m:rPr>
                          <a:rPr lang="en-US" sz="2400" b="0" i="0" smtClean="0">
                            <a:solidFill>
                              <a:srgbClr val="00B050"/>
                            </a:solidFill>
                            <a:latin typeface="Cambria Math"/>
                          </a:rPr>
                          <m:t>i</m:t>
                        </m:r>
                      </m:sub>
                    </m:sSub>
                  </m:oMath>
                </a14:m>
                <a:r>
                  <a:rPr lang="en-US" sz="2400" dirty="0">
                    <a:solidFill>
                      <a:srgbClr val="00B050"/>
                    </a:solidFill>
                  </a:rPr>
                  <a:t>)</a:t>
                </a:r>
              </a:p>
              <a:p>
                <a:pPr marL="457200" indent="-457200">
                  <a:buFont typeface="+mj-lt"/>
                  <a:buAutoNum type="arabicPeriod"/>
                </a:pPr>
                <a:r>
                  <a:rPr lang="en-US" sz="2400" dirty="0">
                    <a:solidFill>
                      <a:srgbClr val="00B050"/>
                    </a:solidFill>
                  </a:rPr>
                  <a:t>Diminishing Marginal Returns (a)</a:t>
                </a:r>
              </a:p>
              <a:p>
                <a:pPr lvl="3"/>
                <a:r>
                  <a:rPr lang="en-US" sz="2400" dirty="0">
                    <a:solidFill>
                      <a:srgbClr val="00B050"/>
                    </a:solidFill>
                  </a:rPr>
                  <a:t>      (Extends CASH model [BD16])	</a:t>
                </a:r>
              </a:p>
              <a:p>
                <a:pPr marL="285750" indent="-285750">
                  <a:buFont typeface="Arial" pitchFamily="34" charset="0"/>
                  <a:buChar char="•"/>
                </a:pPr>
                <a:endParaRPr lang="en-US" sz="2400" dirty="0">
                  <a:solidFill>
                    <a:srgbClr val="00B05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92320" y="4343400"/>
                <a:ext cx="5943600" cy="2308324"/>
              </a:xfrm>
              <a:prstGeom prst="rect">
                <a:avLst/>
              </a:prstGeom>
              <a:blipFill rotWithShape="1">
                <a:blip r:embed="rId4"/>
                <a:stretch>
                  <a:fillRect l="-1538" t="-1852"/>
                </a:stretch>
              </a:blipFill>
            </p:spPr>
            <p:txBody>
              <a:bodyPr/>
              <a:lstStyle/>
              <a:p>
                <a:r>
                  <a:rPr lang="en-US">
                    <a:noFill/>
                  </a:rPr>
                  <a:t> </a:t>
                </a:r>
              </a:p>
            </p:txBody>
          </p:sp>
        </mc:Fallback>
      </mc:AlternateContent>
      <p:pic>
        <p:nvPicPr>
          <p:cNvPr id="3076" name="Picture 4" descr="Image result for blackmark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4960" y="5267817"/>
            <a:ext cx="1461766" cy="14617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upply demand increase supp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7040" y="4181040"/>
            <a:ext cx="2587564" cy="2173554"/>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13">
            <a:extLst>
              <a:ext uri="{FF2B5EF4-FFF2-40B4-BE49-F238E27FC236}">
                <a16:creationId xmlns:a16="http://schemas.microsoft.com/office/drawing/2014/main" id="{EDE1A070-A7CB-90EA-45CD-E989797A429A}"/>
              </a:ext>
            </a:extLst>
          </p:cNvPr>
          <p:cNvSpPr/>
          <p:nvPr/>
        </p:nvSpPr>
        <p:spPr>
          <a:xfrm>
            <a:off x="6934200" y="380345"/>
            <a:ext cx="4572000" cy="1905000"/>
          </a:xfrm>
          <a:prstGeom prst="cloudCallout">
            <a:avLst>
              <a:gd name="adj1" fmla="val 28500"/>
              <a:gd name="adj2" fmla="val 7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6277DB-949F-78D9-CCC8-73E681CD9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647" y="780449"/>
            <a:ext cx="3125893" cy="999093"/>
          </a:xfrm>
          <a:prstGeom prst="rect">
            <a:avLst/>
          </a:prstGeom>
        </p:spPr>
      </p:pic>
    </p:spTree>
    <p:extLst>
      <p:ext uri="{BB962C8B-B14F-4D97-AF65-F5344CB8AC3E}">
        <p14:creationId xmlns:p14="http://schemas.microsoft.com/office/powerpoint/2010/main" val="213014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User Password Distribution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69184" y="1832450"/>
                <a:ext cx="5334000" cy="4351338"/>
              </a:xfrm>
            </p:spPr>
            <p:txBody>
              <a:bodyPr/>
              <a:lstStyle/>
              <a:p>
                <a:r>
                  <a:rPr lang="en-US" dirty="0"/>
                  <a:t>Empirical Data from Yahoo!</a:t>
                </a:r>
              </a:p>
              <a:p>
                <a:pPr lvl="1"/>
                <a:r>
                  <a:rPr lang="en-US" dirty="0"/>
                  <a:t>70 million passwords [B12]</a:t>
                </a:r>
              </a:p>
              <a:p>
                <a:pPr lvl="1"/>
                <a:r>
                  <a:rPr lang="en-US" dirty="0"/>
                  <a:t>Not a breach! (differentially private [BDB16])</a:t>
                </a:r>
              </a:p>
              <a:p>
                <a:pPr lvl="1"/>
                <a:r>
                  <a:rPr lang="en-US" dirty="0"/>
                  <a:t>Fits CDF-</a:t>
                </a:r>
                <a:r>
                  <a:rPr lang="en-US" dirty="0" err="1"/>
                  <a:t>Zipf’s</a:t>
                </a:r>
                <a:r>
                  <a:rPr lang="en-US" dirty="0"/>
                  <a:t> Law Nicely</a:t>
                </a:r>
              </a:p>
              <a:p>
                <a:pPr marL="5334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𝜆</m:t>
                          </m:r>
                        </m:e>
                        <m:sub>
                          <m:r>
                            <a:rPr lang="en-US" b="0" i="1" smtClean="0">
                              <a:latin typeface="Cambria Math"/>
                            </a:rPr>
                            <m:t>𝑡</m:t>
                          </m:r>
                        </m:sub>
                      </m:sSub>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𝑡</m:t>
                          </m:r>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a:rPr>
                                    <m:t>𝑝</m:t>
                                  </m:r>
                                </m:e>
                              </m:acc>
                            </m:e>
                            <m:sub>
                              <m:r>
                                <a:rPr lang="en-US" b="0" i="1" smtClean="0">
                                  <a:latin typeface="Cambria Math"/>
                                </a:rPr>
                                <m:t>𝑗</m:t>
                              </m:r>
                            </m:sub>
                          </m:sSub>
                        </m:e>
                      </m:nary>
                      <m:r>
                        <a:rPr lang="en-US" b="0" i="1" smtClean="0">
                          <a:latin typeface="Cambria Math"/>
                          <a:ea typeface="Cambria Math"/>
                        </a:rPr>
                        <m:t>≈</m:t>
                      </m:r>
                      <m:r>
                        <a:rPr lang="en-US" b="1" i="1" smtClean="0">
                          <a:solidFill>
                            <a:srgbClr val="003DB8"/>
                          </a:solidFill>
                          <a:latin typeface="Cambria Math"/>
                          <a:ea typeface="Cambria Math"/>
                        </a:rPr>
                        <m:t>𝒚</m:t>
                      </m:r>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𝑡</m:t>
                          </m:r>
                        </m:e>
                        <m:sup>
                          <m:r>
                            <a:rPr lang="en-US" b="1" i="1" smtClean="0">
                              <a:solidFill>
                                <a:srgbClr val="003DB8"/>
                              </a:solidFill>
                              <a:latin typeface="Cambria Math"/>
                              <a:ea typeface="Cambria Math"/>
                            </a:rPr>
                            <m:t>𝒓</m:t>
                          </m:r>
                        </m:sup>
                      </m:sSup>
                    </m:oMath>
                  </m:oMathPara>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69184" y="1832450"/>
                <a:ext cx="5334000" cy="4351338"/>
              </a:xfrm>
              <a:blipFill rotWithShape="1">
                <a:blip r:embed="rId2"/>
                <a:stretch>
                  <a:fillRect l="-102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181600"/>
            <a:ext cx="4058920" cy="1297306"/>
          </a:xfrm>
          <a:prstGeom prst="rect">
            <a:avLst/>
          </a:prstGeom>
        </p:spPr>
      </p:pic>
      <p:pic>
        <p:nvPicPr>
          <p:cNvPr id="6" name="Shape 372"/>
          <p:cNvPicPr preferRelativeResize="0"/>
          <p:nvPr/>
        </p:nvPicPr>
        <p:blipFill rotWithShape="1">
          <a:blip r:embed="rId4">
            <a:alphaModFix/>
          </a:blip>
          <a:srcRect l="7407" b="7889"/>
          <a:stretch/>
        </p:blipFill>
        <p:spPr>
          <a:xfrm>
            <a:off x="6629400" y="1676399"/>
            <a:ext cx="5080000" cy="4663441"/>
          </a:xfrm>
          <a:prstGeom prst="rect">
            <a:avLst/>
          </a:prstGeom>
          <a:noFill/>
          <a:ln>
            <a:noFill/>
          </a:ln>
        </p:spPr>
      </p:pic>
      <mc:AlternateContent xmlns:mc="http://schemas.openxmlformats.org/markup-compatibility/2006" xmlns:a14="http://schemas.microsoft.com/office/drawing/2010/main">
        <mc:Choice Requires="a14">
          <p:sp>
            <p:nvSpPr>
              <p:cNvPr id="7" name="Rectangle 6"/>
              <p:cNvSpPr/>
              <p:nvPr/>
            </p:nvSpPr>
            <p:spPr>
              <a:xfrm rot="16200000">
                <a:off x="5741053" y="3218606"/>
                <a:ext cx="13440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𝐶𝐷𝐹</m:t>
                          </m:r>
                          <m:r>
                            <a:rPr lang="en-US" sz="2400" b="0" i="1" smtClean="0">
                              <a:latin typeface="Cambria Math"/>
                            </a:rPr>
                            <m:t>: </m:t>
                          </m:r>
                          <m:r>
                            <a:rPr lang="en-US" sz="2400" i="1" smtClean="0">
                              <a:latin typeface="Cambria Math"/>
                              <a:ea typeface="Cambria Math"/>
                            </a:rPr>
                            <m:t>𝜆</m:t>
                          </m:r>
                        </m:e>
                        <m:sub>
                          <m:r>
                            <a:rPr lang="en-US" sz="2400" i="1">
                              <a:latin typeface="Cambria Math"/>
                            </a:rPr>
                            <m:t>𝑡</m:t>
                          </m:r>
                        </m:sub>
                      </m:sSub>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rot="16200000">
                <a:off x="5741053" y="3218606"/>
                <a:ext cx="1344022" cy="461665"/>
              </a:xfrm>
              <a:prstGeom prst="rect">
                <a:avLst/>
              </a:prstGeom>
              <a:blipFill rotWithShape="1">
                <a:blip r:embed="rId5"/>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98021" y="6248400"/>
                <a:ext cx="12543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a:rPr>
                        <m:t>Rank</m:t>
                      </m:r>
                      <m:r>
                        <a:rPr lang="en-US" sz="2400" b="0" i="0" smtClean="0">
                          <a:latin typeface="Cambria Math"/>
                        </a:rPr>
                        <m:t>:</m:t>
                      </m:r>
                      <m:r>
                        <a:rPr lang="en-US" sz="2400" b="0" i="1" smtClean="0">
                          <a:latin typeface="Cambria Math"/>
                        </a:rPr>
                        <m:t>𝑡</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8398021" y="6248400"/>
                <a:ext cx="1254382" cy="461665"/>
              </a:xfrm>
              <a:prstGeom prst="rect">
                <a:avLst/>
              </a:prstGeom>
              <a:blipFill rotWithShape="1">
                <a:blip r:embed="rId6"/>
                <a:stretch>
                  <a:fillRect/>
                </a:stretch>
              </a:blipFill>
            </p:spPr>
            <p:txBody>
              <a:bodyPr/>
              <a:lstStyle/>
              <a:p>
                <a:r>
                  <a:rPr lang="en-US">
                    <a:noFill/>
                  </a:rPr>
                  <a:t> </a:t>
                </a:r>
              </a:p>
            </p:txBody>
          </p:sp>
        </mc:Fallback>
      </mc:AlternateContent>
      <p:sp>
        <p:nvSpPr>
          <p:cNvPr id="4" name="Left Brace 3"/>
          <p:cNvSpPr/>
          <p:nvPr/>
        </p:nvSpPr>
        <p:spPr>
          <a:xfrm>
            <a:off x="6629400" y="5260340"/>
            <a:ext cx="521136" cy="685800"/>
          </a:xfrm>
          <a:prstGeom prst="leftBrace">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9" name="Rectangle 8"/>
              <p:cNvSpPr/>
              <p:nvPr/>
            </p:nvSpPr>
            <p:spPr>
              <a:xfrm rot="16200000">
                <a:off x="5258327" y="5229664"/>
                <a:ext cx="18896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3DB8"/>
                          </a:solidFill>
                          <a:latin typeface="Cambria Math"/>
                          <a:ea typeface="Cambria Math"/>
                        </a:rPr>
                        <m:t>𝒚</m:t>
                      </m:r>
                      <m:r>
                        <a:rPr lang="en-US" sz="2400" b="1" i="1" smtClean="0">
                          <a:solidFill>
                            <a:srgbClr val="003DB8"/>
                          </a:solidFill>
                          <a:latin typeface="Cambria Math"/>
                          <a:ea typeface="Cambria Math"/>
                        </a:rPr>
                        <m:t>=</m:t>
                      </m:r>
                      <m:r>
                        <a:rPr lang="en-US" sz="2400" b="1" i="1" smtClean="0">
                          <a:solidFill>
                            <a:srgbClr val="003DB8"/>
                          </a:solidFill>
                          <a:latin typeface="Cambria Math"/>
                          <a:ea typeface="Cambria Math"/>
                        </a:rPr>
                        <m:t>𝟎</m:t>
                      </m:r>
                      <m:r>
                        <a:rPr lang="en-US" sz="2400" b="1" i="1" smtClean="0">
                          <a:solidFill>
                            <a:srgbClr val="003DB8"/>
                          </a:solidFill>
                          <a:latin typeface="Cambria Math"/>
                          <a:ea typeface="Cambria Math"/>
                        </a:rPr>
                        <m:t>.</m:t>
                      </m:r>
                      <m:r>
                        <a:rPr lang="en-US" sz="2400" b="1" i="1" smtClean="0">
                          <a:solidFill>
                            <a:srgbClr val="003DB8"/>
                          </a:solidFill>
                          <a:latin typeface="Cambria Math"/>
                          <a:ea typeface="Cambria Math"/>
                        </a:rPr>
                        <m:t>𝟎𝟐𝟏𝟏</m:t>
                      </m:r>
                    </m:oMath>
                  </m:oMathPara>
                </a14:m>
                <a:endParaRPr lang="en-US" sz="2400" b="1" dirty="0">
                  <a:solidFill>
                    <a:srgbClr val="003DB8"/>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rot="16200000">
                <a:off x="5258327" y="5229664"/>
                <a:ext cx="1889684" cy="461665"/>
              </a:xfrm>
              <a:prstGeom prst="rect">
                <a:avLst/>
              </a:prstGeom>
              <a:blipFill rotWithShape="1">
                <a:blip r:embed="rId7"/>
                <a:stretch>
                  <a:fillRect r="-14667"/>
                </a:stretch>
              </a:blipFill>
            </p:spPr>
            <p:txBody>
              <a:bodyPr/>
              <a:lstStyle/>
              <a:p>
                <a:r>
                  <a:rPr lang="en-US">
                    <a:noFill/>
                  </a:rPr>
                  <a:t> </a:t>
                </a:r>
              </a:p>
            </p:txBody>
          </p:sp>
        </mc:Fallback>
      </mc:AlternateContent>
      <p:cxnSp>
        <p:nvCxnSpPr>
          <p:cNvPr id="11" name="Straight Connector 10"/>
          <p:cNvCxnSpPr/>
          <p:nvPr/>
        </p:nvCxnSpPr>
        <p:spPr>
          <a:xfrm>
            <a:off x="8458200" y="4277360"/>
            <a:ext cx="838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9286240" y="3770930"/>
            <a:ext cx="0" cy="533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8616083" y="4447101"/>
                <a:ext cx="2724849" cy="461665"/>
              </a:xfrm>
              <a:prstGeom prst="rect">
                <a:avLst/>
              </a:prstGeom>
              <a:noFill/>
            </p:spPr>
            <p:txBody>
              <a:bodyPr wrap="none" rtlCol="0">
                <a:spAutoFit/>
              </a:bodyPr>
              <a:lstStyle/>
              <a:p>
                <a:r>
                  <a:rPr lang="en-US" sz="2400" dirty="0"/>
                  <a:t>Slope: </a:t>
                </a:r>
                <a14:m>
                  <m:oMath xmlns:m="http://schemas.openxmlformats.org/officeDocument/2006/math">
                    <m:r>
                      <a:rPr lang="en-US" sz="2400" b="1" i="0" smtClean="0">
                        <a:solidFill>
                          <a:srgbClr val="00339A"/>
                        </a:solidFill>
                        <a:latin typeface="Cambria Math"/>
                      </a:rPr>
                      <m:t>𝐫</m:t>
                    </m:r>
                    <m:r>
                      <a:rPr lang="en-US" sz="2400" b="1" i="1" smtClean="0">
                        <a:solidFill>
                          <a:srgbClr val="00339A"/>
                        </a:solidFill>
                        <a:latin typeface="Cambria Math"/>
                      </a:rPr>
                      <m:t>=</m:t>
                    </m:r>
                    <m:r>
                      <a:rPr lang="en-US" sz="2400" b="1" i="1" smtClean="0">
                        <a:solidFill>
                          <a:srgbClr val="00339A"/>
                        </a:solidFill>
                        <a:latin typeface="Cambria Math"/>
                      </a:rPr>
                      <m:t>𝟎</m:t>
                    </m:r>
                    <m:r>
                      <a:rPr lang="en-US" sz="2400" b="1" i="1" smtClean="0">
                        <a:solidFill>
                          <a:srgbClr val="00339A"/>
                        </a:solidFill>
                        <a:latin typeface="Cambria Math"/>
                      </a:rPr>
                      <m:t>.</m:t>
                    </m:r>
                    <m:r>
                      <a:rPr lang="en-US" sz="2400" b="1" i="1" smtClean="0">
                        <a:solidFill>
                          <a:srgbClr val="00339A"/>
                        </a:solidFill>
                        <a:latin typeface="Cambria Math"/>
                      </a:rPr>
                      <m:t>𝟐𝟏𝟔𝟔</m:t>
                    </m:r>
                  </m:oMath>
                </a14:m>
                <a:endParaRPr lang="en-US" sz="2400" b="1" dirty="0">
                  <a:solidFill>
                    <a:srgbClr val="00339A"/>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616083" y="4447101"/>
                <a:ext cx="2724849" cy="461665"/>
              </a:xfrm>
              <a:prstGeom prst="rect">
                <a:avLst/>
              </a:prstGeom>
              <a:blipFill rotWithShape="1">
                <a:blip r:embed="rId8"/>
                <a:stretch>
                  <a:fillRect l="-3356" t="-9333" b="-32000"/>
                </a:stretch>
              </a:blipFill>
            </p:spPr>
            <p:txBody>
              <a:bodyPr/>
              <a:lstStyle/>
              <a:p>
                <a:r>
                  <a:rPr lang="en-US">
                    <a:noFill/>
                  </a:rPr>
                  <a:t> </a:t>
                </a:r>
              </a:p>
            </p:txBody>
          </p:sp>
        </mc:Fallback>
      </mc:AlternateContent>
    </p:spTree>
    <p:extLst>
      <p:ext uri="{BB962C8B-B14F-4D97-AF65-F5344CB8AC3E}">
        <p14:creationId xmlns:p14="http://schemas.microsoft.com/office/powerpoint/2010/main" val="142050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User Password Distribution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825625"/>
                <a:ext cx="5334000" cy="4351338"/>
              </a:xfrm>
            </p:spPr>
            <p:txBody>
              <a:bodyPr/>
              <a:lstStyle/>
              <a:p>
                <a:r>
                  <a:rPr lang="en-US" dirty="0"/>
                  <a:t>Empirical Data from Yahoo!</a:t>
                </a:r>
              </a:p>
              <a:p>
                <a:pPr lvl="1"/>
                <a:r>
                  <a:rPr lang="en-US" dirty="0"/>
                  <a:t>70 million passwords [B12]</a:t>
                </a:r>
              </a:p>
              <a:p>
                <a:pPr lvl="1"/>
                <a:r>
                  <a:rPr lang="en-US" dirty="0"/>
                  <a:t>Not a breach! (differentially private [BDB16])</a:t>
                </a:r>
              </a:p>
              <a:p>
                <a:pPr lvl="1"/>
                <a:r>
                  <a:rPr lang="en-US" dirty="0"/>
                  <a:t>Fits CDF-</a:t>
                </a:r>
                <a:r>
                  <a:rPr lang="en-US" dirty="0" err="1"/>
                  <a:t>Zipf’s</a:t>
                </a:r>
                <a:r>
                  <a:rPr lang="en-US" dirty="0"/>
                  <a:t> Law Nicely</a:t>
                </a:r>
              </a:p>
              <a:p>
                <a:pPr marL="5334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a:latin typeface="Cambria Math"/>
                              <a:ea typeface="Cambria Math"/>
                            </a:rPr>
                            <m:t>𝜆</m:t>
                          </m:r>
                        </m:e>
                        <m:sub>
                          <m:r>
                            <a:rPr lang="en-US" b="0" i="1" smtClean="0">
                              <a:latin typeface="Cambria Math"/>
                            </a:rPr>
                            <m:t>𝑖</m:t>
                          </m:r>
                        </m:sub>
                      </m:sSub>
                      <m:r>
                        <a:rPr lang="en-US" b="0" i="1" smtClean="0">
                          <a:latin typeface="Cambria Math"/>
                        </a:rPr>
                        <m:t>=</m:t>
                      </m:r>
                      <m:nary>
                        <m:naryPr>
                          <m:chr m:val="∑"/>
                          <m:ctrlPr>
                            <a:rPr lang="en-US"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𝑖</m:t>
                          </m:r>
                        </m:sup>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a:latin typeface="Cambria Math"/>
                                    </a:rPr>
                                    <m:t>𝑝</m:t>
                                  </m:r>
                                </m:e>
                              </m:acc>
                            </m:e>
                            <m:sub>
                              <m:r>
                                <a:rPr lang="en-US" b="0" i="1" smtClean="0">
                                  <a:latin typeface="Cambria Math"/>
                                </a:rPr>
                                <m:t>𝑗</m:t>
                              </m:r>
                            </m:sub>
                          </m:sSub>
                        </m:e>
                      </m:nary>
                      <m:r>
                        <a:rPr lang="en-US" b="0" i="1" smtClean="0">
                          <a:latin typeface="Cambria Math"/>
                          <a:ea typeface="Cambria Math"/>
                        </a:rPr>
                        <m:t>≈</m:t>
                      </m:r>
                      <m:r>
                        <a:rPr lang="en-US" b="1" i="1" smtClean="0">
                          <a:solidFill>
                            <a:srgbClr val="00339A"/>
                          </a:solidFill>
                          <a:latin typeface="Cambria Math"/>
                          <a:ea typeface="Cambria Math"/>
                        </a:rPr>
                        <m:t>𝒚</m:t>
                      </m:r>
                      <m:r>
                        <a:rPr lang="en-US" b="0" i="1" smtClean="0">
                          <a:latin typeface="Cambria Math"/>
                          <a:ea typeface="Cambria Math"/>
                        </a:rPr>
                        <m:t>×</m:t>
                      </m:r>
                      <m:sSup>
                        <m:sSupPr>
                          <m:ctrlPr>
                            <a:rPr lang="en-US" i="1" smtClean="0">
                              <a:latin typeface="Cambria Math" panose="02040503050406030204" pitchFamily="18" charset="0"/>
                              <a:ea typeface="Cambria Math"/>
                            </a:rPr>
                          </m:ctrlPr>
                        </m:sSupPr>
                        <m:e>
                          <m:r>
                            <a:rPr lang="en-US" b="0" i="1" smtClean="0">
                              <a:latin typeface="Cambria Math"/>
                              <a:ea typeface="Cambria Math"/>
                            </a:rPr>
                            <m:t>𝑡</m:t>
                          </m:r>
                        </m:e>
                        <m:sup>
                          <m:r>
                            <a:rPr lang="en-US" b="1" i="1" smtClean="0">
                              <a:solidFill>
                                <a:srgbClr val="003DB8"/>
                              </a:solidFill>
                              <a:latin typeface="Cambria Math"/>
                              <a:ea typeface="Cambria Math"/>
                            </a:rPr>
                            <m:t>𝒓</m:t>
                          </m:r>
                        </m:sup>
                      </m:sSup>
                    </m:oMath>
                  </m:oMathPara>
                </a14:m>
                <a:endParaRPr lang="en-US" dirty="0"/>
              </a:p>
              <a:p>
                <a:pPr lvl="1"/>
                <a:r>
                  <a:rPr lang="en-US" dirty="0"/>
                  <a:t>Consistent with previous findings on smaller breached datasets</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825625"/>
                <a:ext cx="5334000" cy="4351338"/>
              </a:xfrm>
              <a:blipFill rotWithShape="1">
                <a:blip r:embed="rId2"/>
                <a:stretch>
                  <a:fillRect l="-1143" r="-457"/>
                </a:stretch>
              </a:blipFill>
            </p:spPr>
            <p:txBody>
              <a:bodyPr/>
              <a:lstStyle/>
              <a:p>
                <a:r>
                  <a:rPr lang="en-US">
                    <a:noFill/>
                  </a:rPr>
                  <a:t> </a:t>
                </a:r>
              </a:p>
            </p:txBody>
          </p:sp>
        </mc:Fallback>
      </mc:AlternateContent>
      <p:pic>
        <p:nvPicPr>
          <p:cNvPr id="7" name="Shape 378"/>
          <p:cNvPicPr preferRelativeResize="0"/>
          <p:nvPr/>
        </p:nvPicPr>
        <p:blipFill rotWithShape="1">
          <a:blip r:embed="rId3">
            <a:alphaModFix/>
          </a:blip>
          <a:srcRect r="44425" b="17972"/>
          <a:stretch/>
        </p:blipFill>
        <p:spPr>
          <a:xfrm>
            <a:off x="6400800" y="2057400"/>
            <a:ext cx="3604850" cy="3515912"/>
          </a:xfrm>
          <a:prstGeom prst="rect">
            <a:avLst/>
          </a:prstGeom>
          <a:noFill/>
          <a:ln>
            <a:noFill/>
          </a:ln>
        </p:spPr>
      </p:pic>
      <p:sp>
        <p:nvSpPr>
          <p:cNvPr id="8" name="Shape 380"/>
          <p:cNvSpPr/>
          <p:nvPr/>
        </p:nvSpPr>
        <p:spPr>
          <a:xfrm>
            <a:off x="8040774" y="5163512"/>
            <a:ext cx="2044800" cy="409800"/>
          </a:xfrm>
          <a:prstGeom prst="roundRect">
            <a:avLst>
              <a:gd name="adj" fmla="val 16667"/>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9" name="Shape 381"/>
          <p:cNvCxnSpPr>
            <a:stCxn id="10" idx="0"/>
          </p:cNvCxnSpPr>
          <p:nvPr/>
        </p:nvCxnSpPr>
        <p:spPr>
          <a:xfrm flipV="1">
            <a:off x="9029700" y="5573312"/>
            <a:ext cx="114301" cy="465616"/>
          </a:xfrm>
          <a:prstGeom prst="straightConnector1">
            <a:avLst/>
          </a:prstGeom>
          <a:noFill/>
          <a:ln w="28575" cap="flat" cmpd="sng">
            <a:solidFill>
              <a:srgbClr val="0000FF"/>
            </a:solidFill>
            <a:prstDash val="solid"/>
            <a:round/>
            <a:headEnd type="none" w="med" len="med"/>
            <a:tailEnd type="triangle" w="med" len="med"/>
          </a:ln>
        </p:spPr>
      </p:cxnSp>
      <p:sp>
        <p:nvSpPr>
          <p:cNvPr id="10" name="Shape 382"/>
          <p:cNvSpPr txBox="1"/>
          <p:nvPr/>
        </p:nvSpPr>
        <p:spPr>
          <a:xfrm>
            <a:off x="6553200" y="6038928"/>
            <a:ext cx="4953000" cy="48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b="1" dirty="0">
                <a:solidFill>
                  <a:srgbClr val="0000FF"/>
                </a:solidFill>
              </a:rPr>
              <a:t>Our Result: CDF-</a:t>
            </a:r>
            <a:r>
              <a:rPr lang="en-US" b="1" dirty="0" err="1">
                <a:solidFill>
                  <a:srgbClr val="0000FF"/>
                </a:solidFill>
              </a:rPr>
              <a:t>Zipf’s</a:t>
            </a:r>
            <a:r>
              <a:rPr lang="en-US" b="1" dirty="0">
                <a:solidFill>
                  <a:srgbClr val="0000FF"/>
                </a:solidFill>
              </a:rPr>
              <a:t> Law Parameters (</a:t>
            </a:r>
            <a:r>
              <a:rPr lang="en-US" b="1" dirty="0" err="1">
                <a:solidFill>
                  <a:srgbClr val="0000FF"/>
                </a:solidFill>
              </a:rPr>
              <a:t>y,r</a:t>
            </a:r>
            <a:r>
              <a:rPr lang="en-US" b="1" dirty="0">
                <a:solidFill>
                  <a:srgbClr val="0000FF"/>
                </a:solidFill>
              </a:rPr>
              <a:t>) for Yahoo!</a:t>
            </a:r>
            <a:endParaRPr b="1" dirty="0">
              <a:solidFill>
                <a:srgbClr val="0000FF"/>
              </a:solidFill>
            </a:endParaRPr>
          </a:p>
        </p:txBody>
      </p:sp>
      <p:sp>
        <p:nvSpPr>
          <p:cNvPr id="16" name="Rectangle 15"/>
          <p:cNvSpPr/>
          <p:nvPr/>
        </p:nvSpPr>
        <p:spPr>
          <a:xfrm>
            <a:off x="7046975" y="1828800"/>
            <a:ext cx="2685351" cy="369332"/>
          </a:xfrm>
          <a:prstGeom prst="rect">
            <a:avLst/>
          </a:prstGeom>
        </p:spPr>
        <p:txBody>
          <a:bodyPr wrap="none">
            <a:spAutoFit/>
          </a:bodyPr>
          <a:lstStyle/>
          <a:p>
            <a:r>
              <a:rPr lang="en-US" sz="1800" dirty="0"/>
              <a:t>Wang et al. [WCWHJ17]</a:t>
            </a:r>
          </a:p>
        </p:txBody>
      </p:sp>
    </p:spTree>
    <p:extLst>
      <p:ext uri="{BB962C8B-B14F-4D97-AF65-F5344CB8AC3E}">
        <p14:creationId xmlns:p14="http://schemas.microsoft.com/office/powerpoint/2010/main" val="10848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p:cNvSpPr>
            <a:spLocks noGrp="1"/>
          </p:cNvSpPr>
          <p:nvPr>
            <p:ph idx="1"/>
          </p:nvPr>
        </p:nvSpPr>
        <p:spPr/>
        <p:txBody>
          <a:bodyPr>
            <a:normAutofit/>
          </a:bodyPr>
          <a:lstStyle/>
          <a:p>
            <a:pPr>
              <a:lnSpc>
                <a:spcPct val="200000"/>
              </a:lnSpc>
            </a:pPr>
            <a:r>
              <a:rPr lang="en-US" sz="3000" dirty="0">
                <a:solidFill>
                  <a:srgbClr val="00B050"/>
                </a:solidFill>
              </a:rPr>
              <a:t>Economics of Password Hashing</a:t>
            </a:r>
          </a:p>
          <a:p>
            <a:pPr>
              <a:lnSpc>
                <a:spcPct val="200000"/>
              </a:lnSpc>
            </a:pPr>
            <a:r>
              <a:rPr lang="en-US" sz="3000" dirty="0"/>
              <a:t>Graph Pebbling and Evaluations</a:t>
            </a:r>
          </a:p>
          <a:p>
            <a:pPr>
              <a:lnSpc>
                <a:spcPct val="200000"/>
              </a:lnSpc>
            </a:pPr>
            <a:r>
              <a:rPr lang="en-US" sz="3000" dirty="0"/>
              <a:t>Computability of Graph Pebbling</a:t>
            </a:r>
          </a:p>
        </p:txBody>
      </p:sp>
    </p:spTree>
    <p:extLst>
      <p:ext uri="{BB962C8B-B14F-4D97-AF65-F5344CB8AC3E}">
        <p14:creationId xmlns:p14="http://schemas.microsoft.com/office/powerpoint/2010/main" val="165086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sz="4400" b="0" i="0" u="none" strike="noStrike" cap="none" dirty="0">
                <a:solidFill>
                  <a:srgbClr val="C00000"/>
                </a:solidFill>
                <a:latin typeface="Calibri"/>
                <a:ea typeface="Calibri"/>
                <a:cs typeface="Calibri"/>
                <a:sym typeface="Calibri"/>
              </a:rPr>
              <a:t>Threshold Function of Doom</a:t>
            </a:r>
            <a:endParaRPr dirty="0">
              <a:solidFill>
                <a:srgbClr val="C00000"/>
              </a:solidFill>
            </a:endParaRPr>
          </a:p>
        </p:txBody>
      </p:sp>
      <mc:AlternateContent xmlns:mc="http://schemas.openxmlformats.org/markup-compatibility/2006" xmlns:a14="http://schemas.microsoft.com/office/drawing/2010/main">
        <mc:Choice Requires="a14">
          <p:sp>
            <p:nvSpPr>
              <p:cNvPr id="422" name="Shape 422"/>
              <p:cNvSpPr txBox="1"/>
              <p:nvPr/>
            </p:nvSpPr>
            <p:spPr>
              <a:xfrm>
                <a:off x="939800" y="1768439"/>
                <a:ext cx="10871200" cy="1142400"/>
              </a:xfrm>
              <a:prstGeom prst="rect">
                <a:avLst/>
              </a:prstGeom>
              <a:noFill/>
              <a:ln>
                <a:noFill/>
              </a:ln>
            </p:spPr>
            <p:txBody>
              <a:bodyPr spcFirstLastPara="1" wrap="square" lIns="91425" tIns="91425" rIns="91425" bIns="91425" anchor="t" anchorCtr="0">
                <a:noAutofit/>
              </a:bodyPr>
              <a:lstStyle/>
              <a:p>
                <a:pPr lvl="0"/>
                <a:r>
                  <a:rPr lang="en-US" sz="2800" b="1" dirty="0"/>
                  <a:t>Theorem: </a:t>
                </a:r>
                <a:r>
                  <a:rPr lang="en-US" sz="2800" dirty="0"/>
                  <a:t>If </a:t>
                </a:r>
                <a14:m>
                  <m:oMath xmlns:m="http://schemas.openxmlformats.org/officeDocument/2006/math">
                    <m:f>
                      <m:fPr>
                        <m:ctrlPr>
                          <a:rPr lang="en-US" sz="2400" i="1" smtClean="0">
                            <a:latin typeface="Cambria Math" panose="02040503050406030204" pitchFamily="18" charset="0"/>
                          </a:rPr>
                        </m:ctrlPr>
                      </m:fPr>
                      <m:num>
                        <m:r>
                          <a:rPr lang="en-US" sz="2400" b="0" i="1" smtClean="0">
                            <a:solidFill>
                              <a:srgbClr val="00B050"/>
                            </a:solidFill>
                            <a:latin typeface="Cambria Math"/>
                          </a:rPr>
                          <m:t>𝑣</m:t>
                        </m:r>
                      </m:num>
                      <m:den>
                        <m:r>
                          <a:rPr lang="en-US" sz="2400" b="0" i="1" smtClean="0">
                            <a:solidFill>
                              <a:srgbClr val="FF0000"/>
                            </a:solidFill>
                            <a:latin typeface="Cambria Math"/>
                          </a:rPr>
                          <m:t>𝑘</m:t>
                        </m:r>
                      </m:den>
                    </m:f>
                    <m:r>
                      <a:rPr lang="en-US" sz="2400" i="1" smtClean="0">
                        <a:latin typeface="Cambria Math"/>
                        <a:ea typeface="Cambria Math"/>
                      </a:rPr>
                      <m:t>≥</m:t>
                    </m:r>
                    <m:r>
                      <a:rPr lang="en-US" sz="2800" i="1">
                        <a:latin typeface="Cambria Math"/>
                        <a:ea typeface="Cambria Math"/>
                      </a:rPr>
                      <m:t>𝑇</m:t>
                    </m:r>
                    <m:d>
                      <m:dPr>
                        <m:ctrlPr>
                          <a:rPr lang="en-US" sz="2800" i="1">
                            <a:latin typeface="Cambria Math" panose="02040503050406030204" pitchFamily="18" charset="0"/>
                            <a:ea typeface="Cambria Math"/>
                          </a:rPr>
                        </m:ctrlPr>
                      </m:dPr>
                      <m:e>
                        <m:r>
                          <a:rPr lang="en-US" sz="2800" i="1">
                            <a:solidFill>
                              <a:srgbClr val="003DB8"/>
                            </a:solidFill>
                            <a:latin typeface="Cambria Math"/>
                            <a:ea typeface="Cambria Math"/>
                          </a:rPr>
                          <m:t>𝑦</m:t>
                        </m:r>
                        <m:r>
                          <a:rPr lang="en-US" sz="2800" i="1">
                            <a:solidFill>
                              <a:srgbClr val="003DB8"/>
                            </a:solidFill>
                            <a:latin typeface="Cambria Math"/>
                            <a:ea typeface="Cambria Math"/>
                          </a:rPr>
                          <m:t>,</m:t>
                        </m:r>
                        <m:r>
                          <a:rPr lang="en-US" sz="2800" i="1">
                            <a:solidFill>
                              <a:srgbClr val="003DB8"/>
                            </a:solidFill>
                            <a:latin typeface="Cambria Math"/>
                            <a:ea typeface="Cambria Math"/>
                          </a:rPr>
                          <m:t>𝑟</m:t>
                        </m:r>
                        <m:r>
                          <a:rPr lang="en-US" sz="2800" i="1">
                            <a:solidFill>
                              <a:srgbClr val="003DB8"/>
                            </a:solidFill>
                            <a:latin typeface="Cambria Math"/>
                            <a:ea typeface="Cambria Math"/>
                          </a:rPr>
                          <m:t>,</m:t>
                        </m:r>
                        <m:r>
                          <a:rPr lang="en-US" sz="2800" i="1">
                            <a:solidFill>
                              <a:srgbClr val="7030A0"/>
                            </a:solidFill>
                            <a:latin typeface="Cambria Math"/>
                            <a:ea typeface="Cambria Math"/>
                          </a:rPr>
                          <m:t>𝑎</m:t>
                        </m:r>
                      </m:e>
                    </m:d>
                  </m:oMath>
                </a14:m>
                <a:r>
                  <a:rPr lang="en-US" sz="2800" dirty="0"/>
                  <a:t> then a rational attacker will crack 100% of passwords from a CDF-</a:t>
                </a:r>
                <a:r>
                  <a:rPr lang="en-US" sz="2800" dirty="0" err="1"/>
                  <a:t>Zipf’s</a:t>
                </a:r>
                <a:r>
                  <a:rPr lang="en-US" sz="2800" dirty="0"/>
                  <a:t> Law Distribution where </a:t>
                </a:r>
                <a:endParaRPr sz="2800" dirty="0"/>
              </a:p>
            </p:txBody>
          </p:sp>
        </mc:Choice>
        <mc:Fallback xmlns="">
          <p:sp>
            <p:nvSpPr>
              <p:cNvPr id="422" name="Shape 422"/>
              <p:cNvSpPr txBox="1">
                <a:spLocks noRot="1" noChangeAspect="1" noMove="1" noResize="1" noEditPoints="1" noAdjustHandles="1" noChangeArrowheads="1" noChangeShapeType="1" noTextEdit="1"/>
              </p:cNvSpPr>
              <p:nvPr/>
            </p:nvSpPr>
            <p:spPr>
              <a:xfrm>
                <a:off x="939800" y="1768439"/>
                <a:ext cx="10871200" cy="1142400"/>
              </a:xfrm>
              <a:prstGeom prst="rect">
                <a:avLst/>
              </a:prstGeom>
              <a:blipFill rotWithShape="1">
                <a:blip r:embed="rId3"/>
                <a:stretch>
                  <a:fillRect l="-1121" t="-2139" r="-1121" b="-748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4" name="Shape 424"/>
              <p:cNvSpPr txBox="1"/>
              <p:nvPr/>
            </p:nvSpPr>
            <p:spPr>
              <a:xfrm>
                <a:off x="1219200" y="4495800"/>
                <a:ext cx="9677400" cy="2494500"/>
              </a:xfrm>
              <a:prstGeom prst="rect">
                <a:avLst/>
              </a:prstGeom>
              <a:noFill/>
              <a:ln>
                <a:noFill/>
              </a:ln>
            </p:spPr>
            <p:txBody>
              <a:bodyPr spcFirstLastPara="1" wrap="square" lIns="91425" tIns="91425" rIns="91425" bIns="91425" numCol="2" anchor="t" anchorCtr="0">
                <a:noAutofit/>
              </a:bodyPr>
              <a:lstStyle/>
              <a:p>
                <a:pPr marL="0" lvl="0" indent="0">
                  <a:spcBef>
                    <a:spcPts val="0"/>
                  </a:spcBef>
                  <a:spcAft>
                    <a:spcPts val="0"/>
                  </a:spcAft>
                  <a:buNone/>
                </a:pPr>
                <a:r>
                  <a:rPr lang="en-US" sz="2400" dirty="0">
                    <a:solidFill>
                      <a:srgbClr val="003DB8"/>
                    </a:solidFill>
                  </a:rPr>
                  <a:t>y,r - </a:t>
                </a:r>
                <a:r>
                  <a:rPr lang="en-US" sz="2400" dirty="0" err="1">
                    <a:solidFill>
                      <a:srgbClr val="003DB8"/>
                    </a:solidFill>
                  </a:rPr>
                  <a:t>Zipf</a:t>
                </a:r>
                <a:r>
                  <a:rPr lang="en-US" sz="2400" dirty="0">
                    <a:solidFill>
                      <a:srgbClr val="003DB8"/>
                    </a:solidFill>
                  </a:rPr>
                  <a:t> parameters</a:t>
                </a:r>
                <a:br>
                  <a:rPr lang="en-US" sz="2400" dirty="0"/>
                </a:br>
                <a:endParaRPr lang="en-US" sz="2400" dirty="0"/>
              </a:p>
              <a:p>
                <a:pPr marL="0" lvl="0" indent="0">
                  <a:spcBef>
                    <a:spcPts val="0"/>
                  </a:spcBef>
                  <a:spcAft>
                    <a:spcPts val="0"/>
                  </a:spcAft>
                  <a:buNone/>
                </a:pPr>
                <a:r>
                  <a:rPr lang="en-US" sz="2400" dirty="0">
                    <a:solidFill>
                      <a:srgbClr val="7030A0"/>
                    </a:solidFill>
                  </a:rPr>
                  <a:t>a</a:t>
                </a:r>
                <a:r>
                  <a:rPr lang="en-US" sz="2400" dirty="0"/>
                  <a:t> - diminishing returns</a:t>
                </a:r>
                <a:br>
                  <a:rPr lang="en-US" sz="2400" dirty="0"/>
                </a:br>
                <a:endParaRPr lang="en-US" sz="2400" dirty="0"/>
              </a:p>
              <a:p>
                <a:pPr marL="0" lvl="0" indent="0">
                  <a:spcBef>
                    <a:spcPts val="0"/>
                  </a:spcBef>
                  <a:spcAft>
                    <a:spcPts val="0"/>
                  </a:spcAft>
                  <a:buNone/>
                </a:pPr>
                <a:endParaRPr lang="en-US" sz="2400" dirty="0"/>
              </a:p>
              <a:p>
                <a:pPr marL="0" lvl="0" indent="0">
                  <a:spcBef>
                    <a:spcPts val="0"/>
                  </a:spcBef>
                  <a:spcAft>
                    <a:spcPts val="0"/>
                  </a:spcAft>
                  <a:buNone/>
                </a:pPr>
                <a:endParaRPr lang="en-US" sz="2400" dirty="0"/>
              </a:p>
              <a:p>
                <a:pPr marL="0" lvl="0" indent="0">
                  <a:spcBef>
                    <a:spcPts val="0"/>
                  </a:spcBef>
                  <a:spcAft>
                    <a:spcPts val="0"/>
                  </a:spcAft>
                  <a:buNone/>
                </a:pPr>
                <a:r>
                  <a:rPr lang="en-US" sz="2400" dirty="0">
                    <a:solidFill>
                      <a:srgbClr val="00B050"/>
                    </a:solidFill>
                  </a:rPr>
                  <a:t>v</a:t>
                </a:r>
                <a:r>
                  <a:rPr lang="en-US" sz="2400" dirty="0"/>
                  <a:t> - password value</a:t>
                </a:r>
                <a:br>
                  <a:rPr lang="en-US" sz="2400" dirty="0"/>
                </a:br>
                <a:endParaRPr lang="en-US" sz="2400" dirty="0"/>
              </a:p>
              <a:p>
                <a:pPr marL="0" lvl="0" indent="0">
                  <a:spcBef>
                    <a:spcPts val="0"/>
                  </a:spcBef>
                  <a:spcAft>
                    <a:spcPts val="0"/>
                  </a:spcAft>
                  <a:buNone/>
                </a:pPr>
                <a:r>
                  <a:rPr lang="en-US" sz="2400" dirty="0">
                    <a:solidFill>
                      <a:srgbClr val="FF0000"/>
                    </a:solidFill>
                  </a:rPr>
                  <a:t>k</a:t>
                </a:r>
                <a:r>
                  <a:rPr lang="en-US" sz="2400" dirty="0"/>
                  <a:t>  - cost to compute hash function (e.g., </a:t>
                </a:r>
                <a14:m>
                  <m:oMath xmlns:m="http://schemas.openxmlformats.org/officeDocument/2006/math">
                    <m:r>
                      <a:rPr lang="en-US" sz="2400" b="0" i="1" smtClean="0">
                        <a:latin typeface="Cambria Math"/>
                      </a:rPr>
                      <m:t>𝑘</m:t>
                    </m:r>
                    <m:r>
                      <a:rPr lang="en-US" sz="2400" b="0" i="1" smtClean="0">
                        <a:latin typeface="Cambria Math"/>
                      </a:rPr>
                      <m:t>=</m:t>
                    </m:r>
                    <m:r>
                      <a:rPr lang="en-US" sz="2400" b="0" i="1" smtClean="0">
                        <a:latin typeface="Cambria Math"/>
                        <a:ea typeface="Cambria Math"/>
                      </a:rPr>
                      <m:t>𝜏</m:t>
                    </m:r>
                    <m:r>
                      <a:rPr lang="en-US" sz="2400" b="0" i="1" smtClean="0">
                        <a:latin typeface="Cambria Math"/>
                        <a:ea typeface="Cambria Math"/>
                      </a:rPr>
                      <m:t>×</m:t>
                    </m:r>
                    <m:r>
                      <a:rPr lang="en-US" sz="2400" b="0" i="1" smtClean="0">
                        <a:latin typeface="Cambria Math"/>
                        <a:ea typeface="Cambria Math"/>
                      </a:rPr>
                      <m:t>𝐶𝑜𝑠𝑡</m:t>
                    </m:r>
                    <m:r>
                      <a:rPr lang="en-US" sz="2400" b="0" i="1" smtClean="0">
                        <a:latin typeface="Cambria Math"/>
                        <a:ea typeface="Cambria Math"/>
                      </a:rPr>
                      <m:t>(</m:t>
                    </m:r>
                    <m:r>
                      <a:rPr lang="en-US" sz="2400" b="0" i="1" smtClean="0">
                        <a:latin typeface="Cambria Math"/>
                        <a:ea typeface="Cambria Math"/>
                      </a:rPr>
                      <m:t>𝑆𝐻𝐴</m:t>
                    </m:r>
                    <m:r>
                      <a:rPr lang="en-US" sz="2400" b="0" i="1" smtClean="0">
                        <a:latin typeface="Cambria Math"/>
                        <a:ea typeface="Cambria Math"/>
                      </a:rPr>
                      <m:t>256)</m:t>
                    </m:r>
                  </m:oMath>
                </a14:m>
                <a:r>
                  <a:rPr lang="en-US" sz="2400" dirty="0"/>
                  <a:t>)</a:t>
                </a:r>
              </a:p>
              <a:p>
                <a:pPr marL="0" lvl="0" indent="0">
                  <a:spcBef>
                    <a:spcPts val="0"/>
                  </a:spcBef>
                  <a:spcAft>
                    <a:spcPts val="0"/>
                  </a:spcAft>
                  <a:buNone/>
                </a:pPr>
                <a:endParaRPr sz="2400" dirty="0"/>
              </a:p>
            </p:txBody>
          </p:sp>
        </mc:Choice>
        <mc:Fallback xmlns="">
          <p:sp>
            <p:nvSpPr>
              <p:cNvPr id="424" name="Shape 424"/>
              <p:cNvSpPr txBox="1">
                <a:spLocks noRot="1" noChangeAspect="1" noMove="1" noResize="1" noEditPoints="1" noAdjustHandles="1" noChangeArrowheads="1" noChangeShapeType="1" noTextEdit="1"/>
              </p:cNvSpPr>
              <p:nvPr/>
            </p:nvSpPr>
            <p:spPr>
              <a:xfrm>
                <a:off x="1219200" y="4495800"/>
                <a:ext cx="9677400" cy="2494500"/>
              </a:xfrm>
              <a:prstGeom prst="rect">
                <a:avLst/>
              </a:prstGeom>
              <a:blipFill rotWithShape="1">
                <a:blip r:embed="rId4"/>
                <a:stretch>
                  <a:fillRect l="-100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371600" y="2895599"/>
                <a:ext cx="5943600" cy="10604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ea typeface="Cambria Math"/>
                        </a:rPr>
                        <m:t>𝑇</m:t>
                      </m:r>
                      <m:d>
                        <m:dPr>
                          <m:ctrlPr>
                            <a:rPr lang="en-US" sz="2800" b="0" i="1" smtClean="0">
                              <a:latin typeface="Cambria Math" panose="02040503050406030204" pitchFamily="18" charset="0"/>
                              <a:ea typeface="Cambria Math"/>
                            </a:rPr>
                          </m:ctrlPr>
                        </m:dPr>
                        <m:e>
                          <m:r>
                            <a:rPr lang="en-US" sz="2800" b="0" i="1" smtClean="0">
                              <a:solidFill>
                                <a:srgbClr val="003DB8"/>
                              </a:solidFill>
                              <a:latin typeface="Cambria Math"/>
                              <a:ea typeface="Cambria Math"/>
                            </a:rPr>
                            <m:t>𝑦</m:t>
                          </m:r>
                          <m:r>
                            <a:rPr lang="en-US" sz="2800" b="0" i="1" smtClean="0">
                              <a:solidFill>
                                <a:srgbClr val="003DB8"/>
                              </a:solidFill>
                              <a:latin typeface="Cambria Math"/>
                              <a:ea typeface="Cambria Math"/>
                            </a:rPr>
                            <m:t>,</m:t>
                          </m:r>
                          <m:r>
                            <a:rPr lang="en-US" sz="2800" b="0" i="1" smtClean="0">
                              <a:solidFill>
                                <a:srgbClr val="003DB8"/>
                              </a:solidFill>
                              <a:latin typeface="Cambria Math"/>
                              <a:ea typeface="Cambria Math"/>
                            </a:rPr>
                            <m:t>𝑟</m:t>
                          </m:r>
                          <m:r>
                            <a:rPr lang="en-US" sz="2800" b="0" i="1" smtClean="0">
                              <a:solidFill>
                                <a:srgbClr val="003DB8"/>
                              </a:solidFill>
                              <a:latin typeface="Cambria Math"/>
                              <a:ea typeface="Cambria Math"/>
                            </a:rPr>
                            <m:t>,</m:t>
                          </m:r>
                          <m:r>
                            <a:rPr lang="en-US" sz="2800" b="0" i="1" smtClean="0">
                              <a:solidFill>
                                <a:srgbClr val="7030A0"/>
                              </a:solidFill>
                              <a:latin typeface="Cambria Math"/>
                              <a:ea typeface="Cambria Math"/>
                            </a:rPr>
                            <m:t>𝑎</m:t>
                          </m:r>
                        </m:e>
                      </m:d>
                      <m:r>
                        <a:rPr lang="en-US" sz="2800" b="0" i="1" smtClean="0">
                          <a:latin typeface="Cambria Math"/>
                          <a:ea typeface="Cambria Math"/>
                        </a:rPr>
                        <m:t>:=</m:t>
                      </m:r>
                      <m:func>
                        <m:funcPr>
                          <m:ctrlPr>
                            <a:rPr lang="en-US" sz="2800" b="0" i="1" smtClean="0">
                              <a:latin typeface="Cambria Math" panose="02040503050406030204" pitchFamily="18" charset="0"/>
                              <a:ea typeface="Cambria Math"/>
                            </a:rPr>
                          </m:ctrlPr>
                        </m:funcPr>
                        <m:fName>
                          <m:limLow>
                            <m:limLowPr>
                              <m:ctrlPr>
                                <a:rPr lang="en-US" sz="2800" b="0" i="1" smtClean="0">
                                  <a:latin typeface="Cambria Math" panose="02040503050406030204" pitchFamily="18" charset="0"/>
                                  <a:ea typeface="Cambria Math"/>
                                </a:rPr>
                              </m:ctrlPr>
                            </m:limLowPr>
                            <m:e>
                              <m:r>
                                <m:rPr>
                                  <m:sty m:val="p"/>
                                </m:rPr>
                                <a:rPr lang="en-US" sz="2800" b="0" i="0" smtClean="0">
                                  <a:latin typeface="Cambria Math"/>
                                  <a:ea typeface="Cambria Math"/>
                                </a:rPr>
                                <m:t>max</m:t>
                              </m:r>
                            </m:e>
                            <m:lim>
                              <m:r>
                                <a:rPr lang="en-US" sz="2800" b="0" i="1" smtClean="0">
                                  <a:latin typeface="Cambria Math"/>
                                  <a:ea typeface="Cambria Math"/>
                                </a:rPr>
                                <m:t>𝑡</m:t>
                              </m:r>
                              <m:r>
                                <a:rPr lang="en-US" sz="2800" b="0" i="1" smtClean="0">
                                  <a:latin typeface="Cambria Math"/>
                                  <a:ea typeface="Cambria Math"/>
                                </a:rPr>
                                <m:t>≤</m:t>
                              </m:r>
                              <m:r>
                                <a:rPr lang="en-US" sz="2800" b="0" i="1" smtClean="0">
                                  <a:latin typeface="Cambria Math"/>
                                  <a:ea typeface="Cambria Math"/>
                                </a:rPr>
                                <m:t>𝑍</m:t>
                              </m:r>
                            </m:lim>
                          </m:limLow>
                        </m:fName>
                        <m:e>
                          <m:d>
                            <m:dPr>
                              <m:ctrlPr>
                                <a:rPr lang="en-US" sz="2800" b="0" i="1" smtClean="0">
                                  <a:latin typeface="Cambria Math" panose="02040503050406030204" pitchFamily="18" charset="0"/>
                                  <a:ea typeface="Cambria Math"/>
                                </a:rPr>
                              </m:ctrlPr>
                            </m:dPr>
                            <m:e>
                              <m:f>
                                <m:fPr>
                                  <m:ctrlPr>
                                    <a:rPr lang="en-US" sz="2800" b="0" i="1" smtClean="0">
                                      <a:latin typeface="Cambria Math" panose="02040503050406030204" pitchFamily="18" charset="0"/>
                                      <a:ea typeface="Cambria Math"/>
                                    </a:rPr>
                                  </m:ctrlPr>
                                </m:fPr>
                                <m:num>
                                  <m:r>
                                    <a:rPr lang="en-US" sz="2800" b="0" i="1" smtClean="0">
                                      <a:latin typeface="Cambria Math"/>
                                      <a:ea typeface="Cambria Math"/>
                                    </a:rPr>
                                    <m:t>1−</m:t>
                                  </m:r>
                                  <m:r>
                                    <a:rPr lang="en-US" sz="2800" b="0" i="1" smtClean="0">
                                      <a:solidFill>
                                        <a:srgbClr val="00339A"/>
                                      </a:solidFill>
                                      <a:latin typeface="Cambria Math"/>
                                      <a:ea typeface="Cambria Math"/>
                                    </a:rPr>
                                    <m:t>𝑦</m:t>
                                  </m:r>
                                  <m:sSup>
                                    <m:sSupPr>
                                      <m:ctrlPr>
                                        <a:rPr lang="en-US" sz="2800" b="0" i="1" smtClean="0">
                                          <a:latin typeface="Cambria Math" panose="02040503050406030204" pitchFamily="18" charset="0"/>
                                          <a:ea typeface="Cambria Math"/>
                                        </a:rPr>
                                      </m:ctrlPr>
                                    </m:sSupPr>
                                    <m:e>
                                      <m:d>
                                        <m:dPr>
                                          <m:ctrlPr>
                                            <a:rPr lang="en-US" sz="2800" b="0" i="1" smtClean="0">
                                              <a:latin typeface="Cambria Math" panose="02040503050406030204" pitchFamily="18" charset="0"/>
                                              <a:ea typeface="Cambria Math"/>
                                            </a:rPr>
                                          </m:ctrlPr>
                                        </m:dPr>
                                        <m:e>
                                          <m:r>
                                            <a:rPr lang="en-US" sz="2800" b="0" i="1" smtClean="0">
                                              <a:latin typeface="Cambria Math"/>
                                              <a:ea typeface="Cambria Math"/>
                                            </a:rPr>
                                            <m:t>𝑡</m:t>
                                          </m:r>
                                          <m:r>
                                            <a:rPr lang="en-US" sz="2800" b="0" i="1" smtClean="0">
                                              <a:latin typeface="Cambria Math"/>
                                              <a:ea typeface="Cambria Math"/>
                                            </a:rPr>
                                            <m:t>−1</m:t>
                                          </m:r>
                                        </m:e>
                                      </m:d>
                                    </m:e>
                                    <m:sup>
                                      <m:r>
                                        <a:rPr lang="en-US" sz="2800" b="0" i="1" smtClean="0">
                                          <a:solidFill>
                                            <a:srgbClr val="003DB8"/>
                                          </a:solidFill>
                                          <a:latin typeface="Cambria Math"/>
                                          <a:ea typeface="Cambria Math"/>
                                        </a:rPr>
                                        <m:t>𝑟</m:t>
                                      </m:r>
                                    </m:sup>
                                  </m:sSup>
                                </m:num>
                                <m:den>
                                  <m:sSup>
                                    <m:sSupPr>
                                      <m:ctrlPr>
                                        <a:rPr lang="en-US" sz="2800" b="0" i="1" smtClean="0">
                                          <a:latin typeface="Cambria Math" panose="02040503050406030204" pitchFamily="18" charset="0"/>
                                          <a:ea typeface="Cambria Math"/>
                                        </a:rPr>
                                      </m:ctrlPr>
                                    </m:sSupPr>
                                    <m:e>
                                      <m:r>
                                        <a:rPr lang="en-US" sz="2800" b="0" i="1" smtClean="0">
                                          <a:solidFill>
                                            <a:srgbClr val="003DB8"/>
                                          </a:solidFill>
                                          <a:latin typeface="Cambria Math"/>
                                          <a:ea typeface="Cambria Math"/>
                                        </a:rPr>
                                        <m:t>𝑦</m:t>
                                      </m:r>
                                    </m:e>
                                    <m:sup>
                                      <m:r>
                                        <a:rPr lang="en-US" sz="2800" b="0" i="1" smtClean="0">
                                          <a:solidFill>
                                            <a:srgbClr val="7030A0"/>
                                          </a:solidFill>
                                          <a:latin typeface="Cambria Math"/>
                                          <a:ea typeface="Cambria Math"/>
                                        </a:rPr>
                                        <m:t>𝑎</m:t>
                                      </m:r>
                                    </m:sup>
                                  </m:sSup>
                                  <m:sSup>
                                    <m:sSupPr>
                                      <m:ctrlPr>
                                        <a:rPr lang="en-US" sz="2800" b="0" i="1" smtClean="0">
                                          <a:latin typeface="Cambria Math" panose="02040503050406030204" pitchFamily="18" charset="0"/>
                                          <a:ea typeface="Cambria Math"/>
                                        </a:rPr>
                                      </m:ctrlPr>
                                    </m:sSupPr>
                                    <m:e>
                                      <m:d>
                                        <m:dPr>
                                          <m:ctrlPr>
                                            <a:rPr lang="en-US" sz="2800" i="1">
                                              <a:latin typeface="Cambria Math" panose="02040503050406030204" pitchFamily="18" charset="0"/>
                                              <a:ea typeface="Cambria Math"/>
                                            </a:rPr>
                                          </m:ctrlPr>
                                        </m:dPr>
                                        <m:e>
                                          <m:r>
                                            <a:rPr lang="en-US" sz="2800" i="1">
                                              <a:solidFill>
                                                <a:srgbClr val="00339A"/>
                                              </a:solidFill>
                                              <a:latin typeface="Cambria Math"/>
                                              <a:ea typeface="Cambria Math"/>
                                            </a:rPr>
                                            <m:t>𝑟</m:t>
                                          </m:r>
                                          <m:r>
                                            <a:rPr lang="en-US" sz="2800" i="1">
                                              <a:latin typeface="Cambria Math"/>
                                              <a:ea typeface="Cambria Math"/>
                                            </a:rPr>
                                            <m:t>𝑎</m:t>
                                          </m:r>
                                        </m:e>
                                      </m:d>
                                      <m:r>
                                        <a:rPr lang="en-US" sz="2800" b="0" i="1" smtClean="0">
                                          <a:latin typeface="Cambria Math"/>
                                          <a:ea typeface="Cambria Math"/>
                                        </a:rPr>
                                        <m:t>𝑡</m:t>
                                      </m:r>
                                    </m:e>
                                    <m:sup>
                                      <m:r>
                                        <a:rPr lang="en-US" sz="2800" b="0" i="1" smtClean="0">
                                          <a:solidFill>
                                            <a:srgbClr val="003DB8"/>
                                          </a:solidFill>
                                          <a:latin typeface="Cambria Math"/>
                                          <a:ea typeface="Cambria Math"/>
                                        </a:rPr>
                                        <m:t>𝑟</m:t>
                                      </m:r>
                                      <m:r>
                                        <a:rPr lang="en-US" sz="2800" b="0" i="1" smtClean="0">
                                          <a:solidFill>
                                            <a:srgbClr val="7030A0"/>
                                          </a:solidFill>
                                          <a:latin typeface="Cambria Math"/>
                                          <a:ea typeface="Cambria Math"/>
                                        </a:rPr>
                                        <m:t>𝑎</m:t>
                                      </m:r>
                                      <m:r>
                                        <a:rPr lang="en-US" sz="2800" b="0" i="1" smtClean="0">
                                          <a:latin typeface="Cambria Math"/>
                                          <a:ea typeface="Cambria Math"/>
                                        </a:rPr>
                                        <m:t>−1</m:t>
                                      </m:r>
                                    </m:sup>
                                  </m:sSup>
                                </m:den>
                              </m:f>
                            </m:e>
                          </m:d>
                        </m:e>
                      </m:func>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371600" y="2895599"/>
                <a:ext cx="5943600" cy="10604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384316" y="3002359"/>
                <a:ext cx="2686248" cy="953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a:rPr>
                        <m:t>with</m:t>
                      </m:r>
                      <m:r>
                        <a:rPr lang="en-US" sz="2000" b="0" i="1" smtClean="0">
                          <a:latin typeface="Cambria Math"/>
                        </a:rPr>
                        <m:t>    </m:t>
                      </m:r>
                      <m:r>
                        <a:rPr lang="en-US" sz="2000" i="1">
                          <a:latin typeface="Cambria Math"/>
                        </a:rPr>
                        <m:t>𝑍</m:t>
                      </m:r>
                      <m:r>
                        <a:rPr lang="en-US" sz="2000" i="1">
                          <a:latin typeface="Cambria Math"/>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a:rPr>
                                        <m:t>1</m:t>
                                      </m:r>
                                    </m:num>
                                    <m:den>
                                      <m:r>
                                        <a:rPr lang="en-US" sz="2000" i="1">
                                          <a:solidFill>
                                            <a:srgbClr val="003DB8"/>
                                          </a:solidFill>
                                          <a:latin typeface="Cambria Math"/>
                                        </a:rPr>
                                        <m:t>𝑦</m:t>
                                      </m:r>
                                    </m:den>
                                  </m:f>
                                </m:e>
                              </m:d>
                            </m:e>
                            <m:sup>
                              <m:f>
                                <m:fPr>
                                  <m:ctrlPr>
                                    <a:rPr lang="en-US" sz="2000" i="1">
                                      <a:latin typeface="Cambria Math" panose="02040503050406030204" pitchFamily="18" charset="0"/>
                                    </a:rPr>
                                  </m:ctrlPr>
                                </m:fPr>
                                <m:num>
                                  <m:r>
                                    <a:rPr lang="en-US" sz="2000" i="1">
                                      <a:latin typeface="Cambria Math"/>
                                    </a:rPr>
                                    <m:t>1</m:t>
                                  </m:r>
                                </m:num>
                                <m:den>
                                  <m:r>
                                    <a:rPr lang="en-US" sz="2000" i="1">
                                      <a:solidFill>
                                        <a:srgbClr val="003DB8"/>
                                      </a:solidFill>
                                      <a:latin typeface="Cambria Math"/>
                                    </a:rPr>
                                    <m:t>𝑟</m:t>
                                  </m:r>
                                </m:den>
                              </m:f>
                            </m:sup>
                          </m:sSup>
                        </m:e>
                      </m:d>
                      <m:r>
                        <a:rPr lang="en-US" sz="2000" i="1">
                          <a:latin typeface="Cambria Math"/>
                        </a:rPr>
                        <m:t>+1</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7384316" y="3002359"/>
                <a:ext cx="2686248" cy="953723"/>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971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Font typeface="Calibri"/>
              <a:buNone/>
            </a:pPr>
            <a:r>
              <a:rPr lang="en-US" dirty="0">
                <a:solidFill>
                  <a:srgbClr val="C00000"/>
                </a:solidFill>
              </a:rPr>
              <a:t>An “Optimistic” Picture</a:t>
            </a:r>
            <a:endParaRPr sz="4400" b="0" i="0" u="none" strike="noStrike" cap="none" dirty="0">
              <a:solidFill>
                <a:srgbClr val="C00000"/>
              </a:solidFill>
              <a:latin typeface="Calibri"/>
              <a:ea typeface="Calibri"/>
              <a:cs typeface="Calibri"/>
              <a:sym typeface="Calibri"/>
            </a:endParaRPr>
          </a:p>
        </p:txBody>
      </p:sp>
      <p:pic>
        <p:nvPicPr>
          <p:cNvPr id="449" name="Shape 449"/>
          <p:cNvPicPr preferRelativeResize="0"/>
          <p:nvPr/>
        </p:nvPicPr>
        <p:blipFill rotWithShape="1">
          <a:blip r:embed="rId3">
            <a:alphaModFix/>
          </a:blip>
          <a:srcRect l="52207"/>
          <a:stretch/>
        </p:blipFill>
        <p:spPr>
          <a:xfrm>
            <a:off x="5179720" y="1815150"/>
            <a:ext cx="4527200" cy="4862500"/>
          </a:xfrm>
          <a:prstGeom prst="rect">
            <a:avLst/>
          </a:prstGeom>
          <a:noFill/>
          <a:ln>
            <a:noFill/>
          </a:ln>
        </p:spPr>
      </p:pic>
      <p:pic>
        <p:nvPicPr>
          <p:cNvPr id="450" name="Shape 450"/>
          <p:cNvPicPr preferRelativeResize="0"/>
          <p:nvPr/>
        </p:nvPicPr>
        <p:blipFill rotWithShape="1">
          <a:blip r:embed="rId4">
            <a:alphaModFix/>
          </a:blip>
          <a:srcRect l="15520" t="16054" r="41016" b="28160"/>
          <a:stretch/>
        </p:blipFill>
        <p:spPr>
          <a:xfrm>
            <a:off x="9712000" y="2888000"/>
            <a:ext cx="1718000" cy="1955450"/>
          </a:xfrm>
          <a:prstGeom prst="rect">
            <a:avLst/>
          </a:prstGeom>
          <a:noFill/>
          <a:ln>
            <a:noFill/>
          </a:ln>
        </p:spPr>
      </p:pic>
      <p:sp>
        <p:nvSpPr>
          <p:cNvPr id="451" name="Shape 451"/>
          <p:cNvSpPr/>
          <p:nvPr/>
        </p:nvSpPr>
        <p:spPr>
          <a:xfrm>
            <a:off x="5793673" y="2245350"/>
            <a:ext cx="2667000" cy="3009900"/>
          </a:xfrm>
          <a:custGeom>
            <a:avLst/>
            <a:gdLst/>
            <a:ahLst/>
            <a:cxnLst/>
            <a:rect l="0" t="0" r="0" b="0"/>
            <a:pathLst>
              <a:path w="106680" h="120396" extrusionOk="0">
                <a:moveTo>
                  <a:pt x="0" y="120396"/>
                </a:moveTo>
                <a:lnTo>
                  <a:pt x="56388" y="118364"/>
                </a:lnTo>
                <a:lnTo>
                  <a:pt x="72136" y="114300"/>
                </a:lnTo>
                <a:lnTo>
                  <a:pt x="82296" y="105156"/>
                </a:lnTo>
                <a:lnTo>
                  <a:pt x="93980" y="78232"/>
                </a:lnTo>
                <a:lnTo>
                  <a:pt x="102108" y="40132"/>
                </a:lnTo>
                <a:lnTo>
                  <a:pt x="106680" y="0"/>
                </a:lnTo>
                <a:lnTo>
                  <a:pt x="508" y="1524"/>
                </a:lnTo>
                <a:close/>
              </a:path>
            </a:pathLst>
          </a:custGeom>
          <a:solidFill>
            <a:srgbClr val="FF0000">
              <a:alpha val="50199"/>
            </a:srgbClr>
          </a:solidFill>
          <a:ln w="9525" cap="flat" cmpd="sng">
            <a:solidFill>
              <a:schemeClr val="dk2"/>
            </a:solidFill>
            <a:prstDash val="solid"/>
            <a:round/>
            <a:headEnd type="none" w="med" len="med"/>
            <a:tailEnd type="none" w="med" len="med"/>
          </a:ln>
        </p:spPr>
      </p:sp>
      <p:sp>
        <p:nvSpPr>
          <p:cNvPr id="452" name="Shape 452"/>
          <p:cNvSpPr txBox="1"/>
          <p:nvPr/>
        </p:nvSpPr>
        <p:spPr>
          <a:xfrm>
            <a:off x="6212773" y="2461250"/>
            <a:ext cx="1718100" cy="85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DOOM</a:t>
            </a:r>
            <a:br>
              <a:rPr lang="en-US" sz="2400" b="1"/>
            </a:br>
            <a:r>
              <a:rPr lang="en-US" sz="2400" b="1"/>
              <a:t>ZONE</a:t>
            </a:r>
            <a:endParaRPr sz="2400" b="1"/>
          </a:p>
        </p:txBody>
      </p:sp>
      <p:cxnSp>
        <p:nvCxnSpPr>
          <p:cNvPr id="453" name="Shape 453"/>
          <p:cNvCxnSpPr>
            <a:stCxn id="454" idx="3"/>
          </p:cNvCxnSpPr>
          <p:nvPr/>
        </p:nvCxnSpPr>
        <p:spPr>
          <a:xfrm flipV="1">
            <a:off x="4898373" y="3759200"/>
            <a:ext cx="2171700" cy="584700"/>
          </a:xfrm>
          <a:prstGeom prst="straightConnector1">
            <a:avLst/>
          </a:prstGeom>
          <a:noFill/>
          <a:ln w="28575" cap="flat" cmpd="sng">
            <a:solidFill>
              <a:srgbClr val="000000"/>
            </a:solidFill>
            <a:prstDash val="solid"/>
            <a:round/>
            <a:headEnd type="none" w="med" len="med"/>
            <a:tailEnd type="triangle" w="med" len="med"/>
          </a:ln>
        </p:spPr>
      </p:cxnSp>
      <p:sp>
        <p:nvSpPr>
          <p:cNvPr id="454" name="Shape 454"/>
          <p:cNvSpPr txBox="1"/>
          <p:nvPr/>
        </p:nvSpPr>
        <p:spPr>
          <a:xfrm>
            <a:off x="2209800" y="4100750"/>
            <a:ext cx="2688573" cy="48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NIST Recommendations</a:t>
            </a:r>
            <a:endParaRPr sz="1800" dirty="0"/>
          </a:p>
        </p:txBody>
      </p:sp>
      <p:cxnSp>
        <p:nvCxnSpPr>
          <p:cNvPr id="455" name="Shape 455"/>
          <p:cNvCxnSpPr>
            <a:stCxn id="456" idx="3"/>
          </p:cNvCxnSpPr>
          <p:nvPr/>
        </p:nvCxnSpPr>
        <p:spPr>
          <a:xfrm flipV="1">
            <a:off x="4343400" y="3771251"/>
            <a:ext cx="3494973" cy="1373400"/>
          </a:xfrm>
          <a:prstGeom prst="straightConnector1">
            <a:avLst/>
          </a:prstGeom>
          <a:noFill/>
          <a:ln w="28575" cap="flat" cmpd="sng">
            <a:solidFill>
              <a:srgbClr val="000000"/>
            </a:solidFill>
            <a:prstDash val="solid"/>
            <a:round/>
            <a:headEnd type="none" w="med" len="med"/>
            <a:tailEnd type="triangle" w="med" len="med"/>
          </a:ln>
        </p:spPr>
      </p:cxnSp>
      <p:sp>
        <p:nvSpPr>
          <p:cNvPr id="456" name="Shape 456"/>
          <p:cNvSpPr txBox="1"/>
          <p:nvPr/>
        </p:nvSpPr>
        <p:spPr>
          <a:xfrm>
            <a:off x="3200399" y="4901501"/>
            <a:ext cx="1143001" cy="48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err="1"/>
              <a:t>LastPass</a:t>
            </a:r>
            <a:endParaRPr sz="1800" dirty="0"/>
          </a:p>
        </p:txBody>
      </p:sp>
      <mc:AlternateContent xmlns:mc="http://schemas.openxmlformats.org/markup-compatibility/2006" xmlns:a14="http://schemas.microsoft.com/office/drawing/2010/main">
        <mc:Choice Requires="a14">
          <p:sp>
            <p:nvSpPr>
              <p:cNvPr id="2" name="Rectangle 1"/>
              <p:cNvSpPr/>
              <p:nvPr/>
            </p:nvSpPr>
            <p:spPr>
              <a:xfrm>
                <a:off x="116773" y="1830390"/>
                <a:ext cx="4711699" cy="2554545"/>
              </a:xfrm>
              <a:prstGeom prst="rect">
                <a:avLst/>
              </a:prstGeom>
            </p:spPr>
            <p:txBody>
              <a:bodyPr wrap="square">
                <a:spAutoFit/>
              </a:bodyPr>
              <a:lstStyle/>
              <a:p>
                <a:pPr lvl="0"/>
                <a14:m>
                  <m:oMath xmlns:m="http://schemas.openxmlformats.org/officeDocument/2006/math">
                    <m:r>
                      <a:rPr lang="en-US" sz="2000" b="0" i="1" smtClean="0">
                        <a:solidFill>
                          <a:srgbClr val="7030A0"/>
                        </a:solidFill>
                        <a:latin typeface="Cambria Math"/>
                      </a:rPr>
                      <m:t>𝑎</m:t>
                    </m:r>
                    <m:r>
                      <a:rPr lang="en-US" sz="2000" b="0" i="1" smtClean="0">
                        <a:solidFill>
                          <a:srgbClr val="7030A0"/>
                        </a:solidFill>
                        <a:latin typeface="Cambria Math"/>
                      </a:rPr>
                      <m:t>=0.8</m:t>
                    </m:r>
                  </m:oMath>
                </a14:m>
                <a:r>
                  <a:rPr lang="en-US" sz="2000" dirty="0"/>
                  <a:t> – significant diminishing returns</a:t>
                </a:r>
              </a:p>
              <a:p>
                <a:pPr lvl="0"/>
                <a:endParaRPr lang="en-US" sz="2000" dirty="0"/>
              </a:p>
              <a:p>
                <a:pPr lvl="0"/>
                <a:r>
                  <a:rPr lang="en-US" sz="2000" dirty="0">
                    <a:solidFill>
                      <a:srgbClr val="00B050"/>
                    </a:solidFill>
                  </a:rPr>
                  <a:t>v</a:t>
                </a:r>
                <a:r>
                  <a:rPr lang="en-US" sz="2000" dirty="0"/>
                  <a:t> – wide range of estimates for “value” based on </a:t>
                </a:r>
                <a:r>
                  <a:rPr lang="en-US" sz="2000" dirty="0" err="1"/>
                  <a:t>blackmarket</a:t>
                </a:r>
                <a:r>
                  <a:rPr lang="en-US" sz="2000" dirty="0"/>
                  <a:t> prices</a:t>
                </a:r>
              </a:p>
              <a:p>
                <a:pPr lvl="0"/>
                <a:endParaRPr lang="en-US" sz="2000" dirty="0"/>
              </a:p>
              <a:p>
                <a:pPr lvl="0"/>
                <a:r>
                  <a:rPr lang="en-US" sz="2000" dirty="0"/>
                  <a:t>Consider the lowest possible estimate!</a:t>
                </a:r>
              </a:p>
              <a:p>
                <a:pPr lvl="0"/>
                <a:endParaRPr lang="en-US" sz="2000" dirty="0"/>
              </a:p>
              <a:p>
                <a:pPr lvl="0"/>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116773" y="1830390"/>
                <a:ext cx="4711699" cy="2554545"/>
              </a:xfrm>
              <a:prstGeom prst="rect">
                <a:avLst/>
              </a:prstGeom>
              <a:blipFill rotWithShape="1">
                <a:blip r:embed="rId5"/>
                <a:stretch>
                  <a:fillRect l="-1294" t="-955"/>
                </a:stretch>
              </a:blipFill>
            </p:spPr>
            <p:txBody>
              <a:bodyPr/>
              <a:lstStyle/>
              <a:p>
                <a:r>
                  <a:rPr lang="en-US">
                    <a:noFill/>
                  </a:rPr>
                  <a:t> </a:t>
                </a:r>
              </a:p>
            </p:txBody>
          </p:sp>
        </mc:Fallback>
      </mc:AlternateContent>
    </p:spTree>
    <p:extLst>
      <p:ext uri="{BB962C8B-B14F-4D97-AF65-F5344CB8AC3E}">
        <p14:creationId xmlns:p14="http://schemas.microsoft.com/office/powerpoint/2010/main" val="299493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par>
                                <p:cTn id="8" presetID="10" presetClass="entr" presetSubtype="0" fill="hold" nodeType="withEffect">
                                  <p:stCondLst>
                                    <p:cond delay="0"/>
                                  </p:stCondLst>
                                  <p:childTnLst>
                                    <p:set>
                                      <p:cBhvr>
                                        <p:cTn id="9" dur="1" fill="hold">
                                          <p:stCondLst>
                                            <p:cond delay="0"/>
                                          </p:stCondLst>
                                        </p:cTn>
                                        <p:tgtEl>
                                          <p:spTgt spid="452"/>
                                        </p:tgtEl>
                                        <p:attrNameLst>
                                          <p:attrName>style.visibility</p:attrName>
                                        </p:attrNameLst>
                                      </p:cBhvr>
                                      <p:to>
                                        <p:strVal val="visible"/>
                                      </p:to>
                                    </p:set>
                                    <p:animEffect transition="in" filter="fade">
                                      <p:cBhvr>
                                        <p:cTn id="10" dur="1000"/>
                                        <p:tgtEl>
                                          <p:spTgt spid="452"/>
                                        </p:tgtEl>
                                      </p:cBhvr>
                                    </p:animEffect>
                                  </p:childTnLst>
                                </p:cTn>
                              </p:par>
                              <p:par>
                                <p:cTn id="11" presetID="10" presetClass="entr" presetSubtype="0" fill="hold" nodeType="withEffect">
                                  <p:stCondLst>
                                    <p:cond delay="0"/>
                                  </p:stCondLst>
                                  <p:childTnLst>
                                    <p:set>
                                      <p:cBhvr>
                                        <p:cTn id="12" dur="1" fill="hold">
                                          <p:stCondLst>
                                            <p:cond delay="0"/>
                                          </p:stCondLst>
                                        </p:cTn>
                                        <p:tgtEl>
                                          <p:spTgt spid="454"/>
                                        </p:tgtEl>
                                        <p:attrNameLst>
                                          <p:attrName>style.visibility</p:attrName>
                                        </p:attrNameLst>
                                      </p:cBhvr>
                                      <p:to>
                                        <p:strVal val="visible"/>
                                      </p:to>
                                    </p:set>
                                    <p:animEffect transition="in" filter="fade">
                                      <p:cBhvr>
                                        <p:cTn id="13" dur="1000"/>
                                        <p:tgtEl>
                                          <p:spTgt spid="454"/>
                                        </p:tgtEl>
                                      </p:cBhvr>
                                    </p:animEffect>
                                  </p:childTnLst>
                                </p:cTn>
                              </p:par>
                              <p:par>
                                <p:cTn id="14" presetID="10" presetClass="entr" presetSubtype="0" fill="hold" nodeType="withEffect">
                                  <p:stCondLst>
                                    <p:cond delay="0"/>
                                  </p:stCondLst>
                                  <p:childTnLst>
                                    <p:set>
                                      <p:cBhvr>
                                        <p:cTn id="15" dur="1" fill="hold">
                                          <p:stCondLst>
                                            <p:cond delay="0"/>
                                          </p:stCondLst>
                                        </p:cTn>
                                        <p:tgtEl>
                                          <p:spTgt spid="453"/>
                                        </p:tgtEl>
                                        <p:attrNameLst>
                                          <p:attrName>style.visibility</p:attrName>
                                        </p:attrNameLst>
                                      </p:cBhvr>
                                      <p:to>
                                        <p:strVal val="visible"/>
                                      </p:to>
                                    </p:set>
                                    <p:animEffect transition="in" filter="fade">
                                      <p:cBhvr>
                                        <p:cTn id="16" dur="1000"/>
                                        <p:tgtEl>
                                          <p:spTgt spid="453"/>
                                        </p:tgtEl>
                                      </p:cBhvr>
                                    </p:animEffect>
                                  </p:childTnLst>
                                </p:cTn>
                              </p:par>
                              <p:par>
                                <p:cTn id="17" presetID="10" presetClass="entr" presetSubtype="0" fill="hold" nodeType="withEffect">
                                  <p:stCondLst>
                                    <p:cond delay="0"/>
                                  </p:stCondLst>
                                  <p:childTnLst>
                                    <p:set>
                                      <p:cBhvr>
                                        <p:cTn id="18" dur="1" fill="hold">
                                          <p:stCondLst>
                                            <p:cond delay="0"/>
                                          </p:stCondLst>
                                        </p:cTn>
                                        <p:tgtEl>
                                          <p:spTgt spid="456"/>
                                        </p:tgtEl>
                                        <p:attrNameLst>
                                          <p:attrName>style.visibility</p:attrName>
                                        </p:attrNameLst>
                                      </p:cBhvr>
                                      <p:to>
                                        <p:strVal val="visible"/>
                                      </p:to>
                                    </p:set>
                                    <p:animEffect transition="in" filter="fade">
                                      <p:cBhvr>
                                        <p:cTn id="19" dur="1000"/>
                                        <p:tgtEl>
                                          <p:spTgt spid="456"/>
                                        </p:tgtEl>
                                      </p:cBhvr>
                                    </p:animEffect>
                                  </p:childTnLst>
                                </p:cTn>
                              </p:par>
                              <p:par>
                                <p:cTn id="20" presetID="10" presetClass="entr" presetSubtype="0" fill="hold" nodeType="withEffect">
                                  <p:stCondLst>
                                    <p:cond delay="0"/>
                                  </p:stCondLst>
                                  <p:childTnLst>
                                    <p:set>
                                      <p:cBhvr>
                                        <p:cTn id="21" dur="1" fill="hold">
                                          <p:stCondLst>
                                            <p:cond delay="0"/>
                                          </p:stCondLst>
                                        </p:cTn>
                                        <p:tgtEl>
                                          <p:spTgt spid="455"/>
                                        </p:tgtEl>
                                        <p:attrNameLst>
                                          <p:attrName>style.visibility</p:attrName>
                                        </p:attrNameLst>
                                      </p:cBhvr>
                                      <p:to>
                                        <p:strVal val="visible"/>
                                      </p:to>
                                    </p:set>
                                    <p:animEffect transition="in" filter="fade">
                                      <p:cBhvr>
                                        <p:cTn id="22"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Shape 467" descr="http://www.firstchurches.org/wp-content/uploads/2017/02/salt.jpg"/>
          <p:cNvPicPr preferRelativeResize="0"/>
          <p:nvPr/>
        </p:nvPicPr>
        <p:blipFill rotWithShape="1">
          <a:blip r:embed="rId3">
            <a:alphaModFix/>
          </a:blip>
          <a:srcRect l="2945" r="2" b="3"/>
          <a:stretch/>
        </p:blipFill>
        <p:spPr>
          <a:xfrm>
            <a:off x="8776091" y="2503727"/>
            <a:ext cx="2931277" cy="3897073"/>
          </a:xfrm>
          <a:prstGeom prst="rect">
            <a:avLst/>
          </a:prstGeom>
          <a:noFill/>
          <a:ln>
            <a:noFill/>
          </a:ln>
        </p:spPr>
      </p:pic>
      <p:pic>
        <p:nvPicPr>
          <p:cNvPr id="468" name="Shape 468" descr="http://www.canadiangraininc.com/wp-content/uploads/2015/10/shutterstock_110187893.jpg"/>
          <p:cNvPicPr preferRelativeResize="0"/>
          <p:nvPr/>
        </p:nvPicPr>
        <p:blipFill rotWithShape="1">
          <a:blip r:embed="rId4">
            <a:alphaModFix/>
          </a:blip>
          <a:srcRect l="19552" r="33548" b="2"/>
          <a:stretch/>
        </p:blipFill>
        <p:spPr>
          <a:xfrm>
            <a:off x="6408277" y="481264"/>
            <a:ext cx="2213811" cy="2855799"/>
          </a:xfrm>
          <a:prstGeom prst="rect">
            <a:avLst/>
          </a:prstGeom>
          <a:noFill/>
          <a:ln>
            <a:noFill/>
          </a:ln>
        </p:spPr>
      </p:pic>
      <p:sp>
        <p:nvSpPr>
          <p:cNvPr id="469" name="Shape 469"/>
          <p:cNvSpPr txBox="1">
            <a:spLocks noGrp="1"/>
          </p:cNvSpPr>
          <p:nvPr>
            <p:ph type="title"/>
          </p:nvPr>
        </p:nvSpPr>
        <p:spPr>
          <a:xfrm>
            <a:off x="838200" y="365125"/>
            <a:ext cx="4981734" cy="121231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Font typeface="Calibri"/>
              <a:buNone/>
            </a:pPr>
            <a:r>
              <a:rPr lang="en-US" sz="4000" b="0" i="0" u="none" strike="noStrike" cap="none" dirty="0">
                <a:solidFill>
                  <a:srgbClr val="C00000"/>
                </a:solidFill>
                <a:latin typeface="Calibri"/>
                <a:ea typeface="Calibri"/>
                <a:cs typeface="Calibri"/>
                <a:sym typeface="Calibri"/>
              </a:rPr>
              <a:t>A Grain of Salt</a:t>
            </a:r>
            <a:endParaRPr dirty="0">
              <a:solidFill>
                <a:srgbClr val="C00000"/>
              </a:solidFill>
            </a:endParaRPr>
          </a:p>
        </p:txBody>
      </p:sp>
      <p:sp>
        <p:nvSpPr>
          <p:cNvPr id="470" name="Shape 470"/>
          <p:cNvSpPr txBox="1">
            <a:spLocks noGrp="1"/>
          </p:cNvSpPr>
          <p:nvPr>
            <p:ph type="body" idx="1"/>
          </p:nvPr>
        </p:nvSpPr>
        <p:spPr>
          <a:xfrm>
            <a:off x="838200" y="1825625"/>
            <a:ext cx="5334000" cy="4351338"/>
          </a:xfrm>
          <a:prstGeom prst="rect">
            <a:avLst/>
          </a:prstGeom>
          <a:noFill/>
          <a:ln>
            <a:noFill/>
          </a:ln>
        </p:spPr>
        <p:txBody>
          <a:bodyPr spcFirstLastPara="1" wrap="square" lIns="91425" tIns="45700" rIns="91425" bIns="45700" anchor="t" anchorCtr="0">
            <a:noAutofit/>
          </a:bodyPr>
          <a:lstStyle/>
          <a:p>
            <a:pPr marL="228600" lvl="0" indent="-241300" rtl="0">
              <a:spcBef>
                <a:spcPts val="1000"/>
              </a:spcBef>
              <a:spcAft>
                <a:spcPts val="0"/>
              </a:spcAft>
              <a:buSzPts val="2200"/>
              <a:buChar char="•"/>
            </a:pPr>
            <a:r>
              <a:rPr lang="en-US" sz="2200" dirty="0"/>
              <a:t>While CDF-</a:t>
            </a:r>
            <a:r>
              <a:rPr lang="en-US" sz="2200" dirty="0" err="1"/>
              <a:t>Zipf’s</a:t>
            </a:r>
            <a:r>
              <a:rPr lang="en-US" sz="2200" dirty="0"/>
              <a:t> law fits empirical datasets nicely, we cannot be certain that it models the tail of the distribution.</a:t>
            </a:r>
            <a:br>
              <a:rPr lang="en-US" sz="1800" dirty="0"/>
            </a:br>
            <a:endParaRPr sz="1800" dirty="0"/>
          </a:p>
          <a:p>
            <a:pPr marL="228600" lvl="0" indent="-241300" rtl="0">
              <a:spcBef>
                <a:spcPts val="1000"/>
              </a:spcBef>
              <a:spcAft>
                <a:spcPts val="0"/>
              </a:spcAft>
              <a:buSzPts val="2200"/>
              <a:buChar char="•"/>
            </a:pPr>
            <a:r>
              <a:rPr lang="en-US" sz="2200" dirty="0"/>
              <a:t>At minimum attacker cracks all passwords that do follow </a:t>
            </a:r>
            <a:r>
              <a:rPr lang="en-US" sz="2200" dirty="0" err="1"/>
              <a:t>Zipf’s</a:t>
            </a:r>
            <a:r>
              <a:rPr lang="en-US" sz="2200" dirty="0"/>
              <a:t> Law (it is possible that some passwords from the tail of the distribution won’t be cracked)</a:t>
            </a:r>
          </a:p>
          <a:p>
            <a:pPr marL="228600" lvl="0" indent="-241300" rtl="0">
              <a:spcBef>
                <a:spcPts val="1000"/>
              </a:spcBef>
              <a:spcAft>
                <a:spcPts val="0"/>
              </a:spcAft>
              <a:buSzPts val="2200"/>
              <a:buChar char="•"/>
            </a:pPr>
            <a:endParaRPr lang="en-US" sz="2200" dirty="0"/>
          </a:p>
          <a:p>
            <a:pPr marL="228600" lvl="0" indent="-241300" rtl="0">
              <a:spcBef>
                <a:spcPts val="1000"/>
              </a:spcBef>
              <a:spcAft>
                <a:spcPts val="0"/>
              </a:spcAft>
              <a:buSzPts val="2200"/>
              <a:buChar char="•"/>
            </a:pPr>
            <a:r>
              <a:rPr lang="en-US" sz="2200" dirty="0"/>
              <a:t>How big is the tail of the distribution?</a:t>
            </a:r>
          </a:p>
          <a:p>
            <a:pPr marL="685800" lvl="1" indent="-241300">
              <a:spcBef>
                <a:spcPts val="1000"/>
              </a:spcBef>
              <a:buSzPts val="2200"/>
            </a:pPr>
            <a:r>
              <a:rPr lang="en-US" sz="1800" dirty="0"/>
              <a:t>LinkedIn: Only 14% of passwords unique.</a:t>
            </a:r>
            <a:endParaRPr sz="1800" dirty="0"/>
          </a:p>
        </p:txBody>
      </p:sp>
      <p:sp>
        <p:nvSpPr>
          <p:cNvPr id="6" name="Rectangle 5"/>
          <p:cNvSpPr/>
          <p:nvPr/>
        </p:nvSpPr>
        <p:spPr>
          <a:xfrm>
            <a:off x="152399" y="6502399"/>
            <a:ext cx="6827510" cy="307777"/>
          </a:xfrm>
          <a:prstGeom prst="rect">
            <a:avLst/>
          </a:prstGeom>
        </p:spPr>
        <p:txBody>
          <a:bodyPr wrap="none">
            <a:spAutoFit/>
          </a:bodyPr>
          <a:lstStyle/>
          <a:p>
            <a:r>
              <a:rPr lang="en-US" dirty="0"/>
              <a:t>Source: </a:t>
            </a:r>
            <a:r>
              <a:rPr lang="en-US" dirty="0">
                <a:hlinkClick r:id="rId5"/>
              </a:rPr>
              <a:t>https://www.troyhunt.com/86-of-passwords-are-terrible-and-other-statistics/</a:t>
            </a:r>
            <a:r>
              <a:rPr lang="en-US" dirty="0"/>
              <a:t>  </a:t>
            </a:r>
          </a:p>
        </p:txBody>
      </p:sp>
      <p:sp>
        <p:nvSpPr>
          <p:cNvPr id="2" name="Rectangular Callout 1"/>
          <p:cNvSpPr/>
          <p:nvPr/>
        </p:nvSpPr>
        <p:spPr>
          <a:xfrm>
            <a:off x="6553200" y="1219200"/>
            <a:ext cx="4953000" cy="4038600"/>
          </a:xfrm>
          <a:prstGeom prst="wedgeRectCallout">
            <a:avLst>
              <a:gd name="adj1" fmla="val -61038"/>
              <a:gd name="adj2" fmla="val 100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Even if we make no assumptions about the shape of the password distribution, we can still argue that the attacker cracks most passwords with high probability.</a:t>
            </a:r>
          </a:p>
          <a:p>
            <a:pPr algn="ctr"/>
            <a:endParaRPr lang="en-US" sz="2400" dirty="0"/>
          </a:p>
          <a:p>
            <a:pPr algn="ctr"/>
            <a:r>
              <a:rPr lang="en-US" sz="2400" dirty="0"/>
              <a:t>(</a:t>
            </a:r>
            <a:r>
              <a:rPr lang="en-US" sz="2400" dirty="0" err="1"/>
              <a:t>Chernoff</a:t>
            </a:r>
            <a:r>
              <a:rPr lang="en-US" sz="2400" dirty="0"/>
              <a:t> Bounds)</a:t>
            </a:r>
          </a:p>
        </p:txBody>
      </p:sp>
    </p:spTree>
    <p:extLst>
      <p:ext uri="{BB962C8B-B14F-4D97-AF65-F5344CB8AC3E}">
        <p14:creationId xmlns:p14="http://schemas.microsoft.com/office/powerpoint/2010/main" val="326464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3876" y="1020127"/>
            <a:ext cx="2647188" cy="1866268"/>
          </a:xfrm>
          <a:prstGeom prst="rect">
            <a:avLst/>
          </a:prstGeom>
        </p:spPr>
      </p:pic>
      <p:pic>
        <p:nvPicPr>
          <p:cNvPr id="6" name="Picture 5"/>
          <p:cNvPicPr>
            <a:picLocks noChangeAspect="1"/>
          </p:cNvPicPr>
          <p:nvPr/>
        </p:nvPicPr>
        <p:blipFill>
          <a:blip r:embed="rId2"/>
          <a:stretch>
            <a:fillRect/>
          </a:stretch>
        </p:blipFill>
        <p:spPr>
          <a:xfrm>
            <a:off x="7819644" y="1020127"/>
            <a:ext cx="2647188" cy="1866268"/>
          </a:xfrm>
          <a:prstGeom prst="rect">
            <a:avLst/>
          </a:prstGeom>
        </p:spPr>
      </p:pic>
      <p:pic>
        <p:nvPicPr>
          <p:cNvPr id="7" name="Picture 6"/>
          <p:cNvPicPr>
            <a:picLocks noChangeAspect="1"/>
          </p:cNvPicPr>
          <p:nvPr/>
        </p:nvPicPr>
        <p:blipFill>
          <a:blip r:embed="rId3"/>
          <a:stretch>
            <a:fillRect/>
          </a:stretch>
        </p:blipFill>
        <p:spPr>
          <a:xfrm>
            <a:off x="7819644" y="3513903"/>
            <a:ext cx="2509838" cy="2658484"/>
          </a:xfrm>
          <a:prstGeom prst="rect">
            <a:avLst/>
          </a:prstGeom>
        </p:spPr>
      </p:pic>
      <p:pic>
        <p:nvPicPr>
          <p:cNvPr id="9" name="Picture 8"/>
          <p:cNvPicPr>
            <a:picLocks noChangeAspect="1"/>
          </p:cNvPicPr>
          <p:nvPr/>
        </p:nvPicPr>
        <p:blipFill>
          <a:blip r:embed="rId4"/>
          <a:stretch>
            <a:fillRect/>
          </a:stretch>
        </p:blipFill>
        <p:spPr>
          <a:xfrm>
            <a:off x="1545907" y="3513903"/>
            <a:ext cx="2143125" cy="2143125"/>
          </a:xfrm>
          <a:prstGeom prst="rect">
            <a:avLst/>
          </a:prstGeom>
        </p:spPr>
      </p:pic>
      <p:pic>
        <p:nvPicPr>
          <p:cNvPr id="10" name="Picture 9"/>
          <p:cNvPicPr>
            <a:picLocks noChangeAspect="1"/>
          </p:cNvPicPr>
          <p:nvPr/>
        </p:nvPicPr>
        <p:blipFill>
          <a:blip r:embed="rId5"/>
          <a:stretch>
            <a:fillRect/>
          </a:stretch>
        </p:blipFill>
        <p:spPr>
          <a:xfrm>
            <a:off x="4309186" y="2617088"/>
            <a:ext cx="3142335" cy="2064639"/>
          </a:xfrm>
          <a:prstGeom prst="rect">
            <a:avLst/>
          </a:prstGeom>
        </p:spPr>
      </p:pic>
    </p:spTree>
    <p:extLst>
      <p:ext uri="{BB962C8B-B14F-4D97-AF65-F5344CB8AC3E}">
        <p14:creationId xmlns:p14="http://schemas.microsoft.com/office/powerpoint/2010/main" val="230380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3876" y="1020127"/>
            <a:ext cx="2647188" cy="1866268"/>
          </a:xfrm>
          <a:prstGeom prst="rect">
            <a:avLst/>
          </a:prstGeom>
        </p:spPr>
      </p:pic>
      <p:pic>
        <p:nvPicPr>
          <p:cNvPr id="6" name="Picture 5"/>
          <p:cNvPicPr>
            <a:picLocks noChangeAspect="1"/>
          </p:cNvPicPr>
          <p:nvPr/>
        </p:nvPicPr>
        <p:blipFill>
          <a:blip r:embed="rId2"/>
          <a:stretch>
            <a:fillRect/>
          </a:stretch>
        </p:blipFill>
        <p:spPr>
          <a:xfrm>
            <a:off x="7819644" y="1020127"/>
            <a:ext cx="2647188" cy="1866268"/>
          </a:xfrm>
          <a:prstGeom prst="rect">
            <a:avLst/>
          </a:prstGeom>
        </p:spPr>
      </p:pic>
      <p:pic>
        <p:nvPicPr>
          <p:cNvPr id="7" name="Picture 6"/>
          <p:cNvPicPr>
            <a:picLocks noChangeAspect="1"/>
          </p:cNvPicPr>
          <p:nvPr/>
        </p:nvPicPr>
        <p:blipFill>
          <a:blip r:embed="rId3"/>
          <a:stretch>
            <a:fillRect/>
          </a:stretch>
        </p:blipFill>
        <p:spPr>
          <a:xfrm>
            <a:off x="7819644" y="3513903"/>
            <a:ext cx="2509838" cy="2658484"/>
          </a:xfrm>
          <a:prstGeom prst="rect">
            <a:avLst/>
          </a:prstGeom>
        </p:spPr>
      </p:pic>
      <p:pic>
        <p:nvPicPr>
          <p:cNvPr id="9" name="Picture 8"/>
          <p:cNvPicPr>
            <a:picLocks noChangeAspect="1"/>
          </p:cNvPicPr>
          <p:nvPr/>
        </p:nvPicPr>
        <p:blipFill>
          <a:blip r:embed="rId4"/>
          <a:stretch>
            <a:fillRect/>
          </a:stretch>
        </p:blipFill>
        <p:spPr>
          <a:xfrm>
            <a:off x="1545907" y="3513903"/>
            <a:ext cx="2143125" cy="2143125"/>
          </a:xfrm>
          <a:prstGeom prst="rect">
            <a:avLst/>
          </a:prstGeom>
        </p:spPr>
      </p:pic>
      <p:pic>
        <p:nvPicPr>
          <p:cNvPr id="10" name="Picture 9"/>
          <p:cNvPicPr>
            <a:picLocks noChangeAspect="1"/>
          </p:cNvPicPr>
          <p:nvPr/>
        </p:nvPicPr>
        <p:blipFill>
          <a:blip r:embed="rId5"/>
          <a:stretch>
            <a:fillRect/>
          </a:stretch>
        </p:blipFill>
        <p:spPr>
          <a:xfrm>
            <a:off x="4309186" y="2617088"/>
            <a:ext cx="3142335" cy="2064639"/>
          </a:xfrm>
          <a:prstGeom prst="rect">
            <a:avLst/>
          </a:prstGeom>
        </p:spPr>
      </p:pic>
      <p:sp>
        <p:nvSpPr>
          <p:cNvPr id="8" name="Rectangle: Rounded Corners 7">
            <a:extLst>
              <a:ext uri="{FF2B5EF4-FFF2-40B4-BE49-F238E27FC236}">
                <a16:creationId xmlns:a16="http://schemas.microsoft.com/office/drawing/2014/main" id="{3D49C370-D28A-434C-B462-943E59B80A75}"/>
              </a:ext>
            </a:extLst>
          </p:cNvPr>
          <p:cNvSpPr/>
          <p:nvPr/>
        </p:nvSpPr>
        <p:spPr>
          <a:xfrm>
            <a:off x="7021828" y="1424970"/>
            <a:ext cx="4324196" cy="345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3CAF2CD-3F8C-46C7-82CF-BBB022777D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8876" y="1761068"/>
            <a:ext cx="3708724" cy="2779071"/>
          </a:xfrm>
          <a:prstGeom prst="rect">
            <a:avLst/>
          </a:prstGeom>
        </p:spPr>
      </p:pic>
      <p:sp>
        <p:nvSpPr>
          <p:cNvPr id="17" name="Rectangle: Rounded Corners 16">
            <a:extLst>
              <a:ext uri="{FF2B5EF4-FFF2-40B4-BE49-F238E27FC236}">
                <a16:creationId xmlns:a16="http://schemas.microsoft.com/office/drawing/2014/main" id="{93531D73-D902-4341-96A7-38BC59E1A703}"/>
              </a:ext>
            </a:extLst>
          </p:cNvPr>
          <p:cNvSpPr/>
          <p:nvPr/>
        </p:nvSpPr>
        <p:spPr>
          <a:xfrm>
            <a:off x="763107" y="1474516"/>
            <a:ext cx="3846215" cy="345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8F8E76C-B195-4241-BDD6-9E31ACA66992}"/>
              </a:ext>
            </a:extLst>
          </p:cNvPr>
          <p:cNvPicPr>
            <a:picLocks noChangeAspect="1"/>
          </p:cNvPicPr>
          <p:nvPr/>
        </p:nvPicPr>
        <p:blipFill>
          <a:blip r:embed="rId7"/>
          <a:stretch>
            <a:fillRect/>
          </a:stretch>
        </p:blipFill>
        <p:spPr>
          <a:xfrm>
            <a:off x="967659" y="1660094"/>
            <a:ext cx="3347477" cy="2981017"/>
          </a:xfrm>
          <a:prstGeom prst="rect">
            <a:avLst/>
          </a:prstGeom>
        </p:spPr>
      </p:pic>
    </p:spTree>
    <p:extLst>
      <p:ext uri="{BB962C8B-B14F-4D97-AF65-F5344CB8AC3E}">
        <p14:creationId xmlns:p14="http://schemas.microsoft.com/office/powerpoint/2010/main" val="286146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Memory Hard Functions</a:t>
            </a:r>
          </a:p>
        </p:txBody>
      </p:sp>
      <p:sp>
        <p:nvSpPr>
          <p:cNvPr id="3" name="Content Placeholder 2"/>
          <p:cNvSpPr>
            <a:spLocks noGrp="1"/>
          </p:cNvSpPr>
          <p:nvPr>
            <p:ph idx="1"/>
          </p:nvPr>
        </p:nvSpPr>
        <p:spPr/>
        <p:txBody>
          <a:bodyPr>
            <a:normAutofit/>
          </a:bodyPr>
          <a:lstStyle/>
          <a:p>
            <a:r>
              <a:rPr lang="en-US" sz="3000" dirty="0"/>
              <a:t> Memory hard functions require comparatively more resources for adversaries to compute</a:t>
            </a:r>
          </a:p>
          <a:p>
            <a:endParaRPr lang="en-US" sz="3000" dirty="0"/>
          </a:p>
          <a:p>
            <a:r>
              <a:rPr lang="en-US" sz="3000" dirty="0"/>
              <a:t> Data-dependent memory hard functions are susceptible to side-channel attacks </a:t>
            </a:r>
          </a:p>
          <a:p>
            <a:endParaRPr lang="en-US" sz="3000" dirty="0"/>
          </a:p>
          <a:p>
            <a:r>
              <a:rPr lang="en-US" sz="3000" dirty="0"/>
              <a:t> Data-independent memory hard functions (</a:t>
            </a:r>
            <a:r>
              <a:rPr lang="en-US" sz="3000" dirty="0" err="1"/>
              <a:t>iMHFs</a:t>
            </a:r>
            <a:r>
              <a:rPr lang="en-US" sz="3000" dirty="0"/>
              <a:t>)</a:t>
            </a:r>
          </a:p>
        </p:txBody>
      </p:sp>
    </p:spTree>
    <p:extLst>
      <p:ext uri="{BB962C8B-B14F-4D97-AF65-F5344CB8AC3E}">
        <p14:creationId xmlns:p14="http://schemas.microsoft.com/office/powerpoint/2010/main" val="37625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p:cNvSpPr/>
              <p:nvPr/>
            </p:nvSpPr>
            <p:spPr>
              <a:xfrm>
                <a:off x="1313393" y="5659070"/>
                <a:ext cx="3030007" cy="584775"/>
              </a:xfrm>
              <a:prstGeom prst="rect">
                <a:avLst/>
              </a:prstGeom>
            </p:spPr>
            <p:txBody>
              <a:bodyPr wrap="square">
                <a:spAutoFit/>
              </a:bodyPr>
              <a:lstStyle/>
              <a:p>
                <a:r>
                  <a:rPr lang="en-US" sz="3200" b="0" dirty="0"/>
                  <a:t>Hash function: </a:t>
                </a:r>
                <a14:m>
                  <m:oMath xmlns:m="http://schemas.openxmlformats.org/officeDocument/2006/math">
                    <m:r>
                      <a:rPr lang="en-US" sz="3200" b="0" i="1" smtClean="0">
                        <a:latin typeface="Cambria Math" panose="02040503050406030204" pitchFamily="18" charset="0"/>
                      </a:rPr>
                      <m:t>𝐻</m:t>
                    </m:r>
                  </m:oMath>
                </a14:m>
                <a:endParaRPr lang="en-US" sz="3200" dirty="0"/>
              </a:p>
            </p:txBody>
          </p:sp>
        </mc:Choice>
        <mc:Fallback xmlns="">
          <p:sp>
            <p:nvSpPr>
              <p:cNvPr id="40" name="Rectangle 39"/>
              <p:cNvSpPr>
                <a:spLocks noRot="1" noChangeAspect="1" noMove="1" noResize="1" noEditPoints="1" noAdjustHandles="1" noChangeArrowheads="1" noChangeShapeType="1" noTextEdit="1"/>
              </p:cNvSpPr>
              <p:nvPr/>
            </p:nvSpPr>
            <p:spPr>
              <a:xfrm>
                <a:off x="1313393" y="5659070"/>
                <a:ext cx="3030007" cy="584775"/>
              </a:xfrm>
              <a:prstGeom prst="rect">
                <a:avLst/>
              </a:prstGeom>
              <a:blipFill>
                <a:blip r:embed="rId2"/>
                <a:stretch>
                  <a:fillRect l="-5020" t="-12500" b="-34375"/>
                </a:stretch>
              </a:blipFill>
            </p:spPr>
            <p:txBody>
              <a:bodyPr/>
              <a:lstStyle/>
              <a:p>
                <a:r>
                  <a:rPr lang="en-US">
                    <a:noFill/>
                  </a:rPr>
                  <a:t> </a:t>
                </a:r>
              </a:p>
            </p:txBody>
          </p:sp>
        </mc:Fallback>
      </mc:AlternateContent>
      <p:cxnSp>
        <p:nvCxnSpPr>
          <p:cNvPr id="42" name="Curved Connector 4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B8527BC-464B-44BC-837D-67DCBDA5F0F7}"/>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15" name="Rectangle 14">
                <a:extLst>
                  <a:ext uri="{FF2B5EF4-FFF2-40B4-BE49-F238E27FC236}">
                    <a16:creationId xmlns:a16="http://schemas.microsoft.com/office/drawing/2014/main" id="{2B8527BC-464B-44BC-837D-67DCBDA5F0F7}"/>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8065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𝑝𝑤𝑑</m:t>
                      </m:r>
                      <m:r>
                        <a:rPr lang="en-US" sz="4000" b="0" i="1" smtClean="0">
                          <a:latin typeface="Cambria Math" panose="02040503050406030204" pitchFamily="18" charset="0"/>
                        </a:rPr>
                        <m:t>, </m:t>
                      </m:r>
                      <m:r>
                        <a:rPr lang="en-US" sz="4000" b="0" i="1" smtClean="0">
                          <a:latin typeface="Cambria Math" panose="02040503050406030204" pitchFamily="18" charset="0"/>
                        </a:rPr>
                        <m:t>𝑠𝑎𝑙𝑡</m:t>
                      </m:r>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3"/>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8886825" y="4526790"/>
            <a:ext cx="2466975" cy="1847850"/>
          </a:xfrm>
          <a:prstGeom prst="rect">
            <a:avLst/>
          </a:prstGeom>
        </p:spPr>
      </p:pic>
      <p:cxnSp>
        <p:nvCxnSpPr>
          <p:cNvPr id="23" name="Curved Connector 22"/>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4649757-FA6C-4B88-B677-3B4BD6095D2D}"/>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4649757-FA6C-4B88-B677-3B4BD6095D2D}"/>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97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4"/>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6B37A13-F23E-4375-AA83-A55BCAF52328}"/>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F6B37A13-F23E-4375-AA83-A55BCAF52328}"/>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2146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1" y="5668115"/>
                <a:ext cx="747657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             </m:t>
                          </m:r>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1" y="5668115"/>
                <a:ext cx="7476575" cy="707886"/>
              </a:xfrm>
              <a:prstGeom prst="rect">
                <a:avLst/>
              </a:prstGeom>
              <a:blipFill>
                <a:blip r:embed="rId6"/>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2DD239-5D8C-43AB-861B-F68E43CADDD5}"/>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A32DD239-5D8C-43AB-861B-F68E43CADDD5}"/>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5386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Background</a:t>
            </a:r>
          </a:p>
        </p:txBody>
      </p:sp>
      <p:sp>
        <p:nvSpPr>
          <p:cNvPr id="3" name="Content Placeholder 2"/>
          <p:cNvSpPr>
            <a:spLocks noGrp="1"/>
          </p:cNvSpPr>
          <p:nvPr>
            <p:ph idx="1"/>
          </p:nvPr>
        </p:nvSpPr>
        <p:spPr/>
        <p:txBody>
          <a:bodyPr>
            <a:normAutofit/>
          </a:bodyPr>
          <a:lstStyle/>
          <a:p>
            <a:r>
              <a:rPr lang="en-US" sz="3000" dirty="0"/>
              <a:t> Users tend to pick weak passwords</a:t>
            </a:r>
          </a:p>
        </p:txBody>
      </p:sp>
      <p:pic>
        <p:nvPicPr>
          <p:cNvPr id="1026" name="Picture 2" descr="Image result for common passwo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346"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8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668115"/>
                <a:ext cx="737443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5</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e>
                      </m:d>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668115"/>
                <a:ext cx="7374438" cy="707886"/>
              </a:xfrm>
              <a:prstGeom prst="rect">
                <a:avLst/>
              </a:prstGeom>
              <a:blipFill>
                <a:blip r:embed="rId7"/>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19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28800"/>
            <a:ext cx="3810000" cy="3810000"/>
          </a:xfrm>
          <a:prstGeom prst="rect">
            <a:avLst/>
          </a:prstGeom>
          <a:scene3d>
            <a:camera prst="orthographicFront">
              <a:rot lat="1800000" lon="0" rev="1800000"/>
            </a:camera>
            <a:lightRig rig="threePt" dir="t"/>
          </a:scene3d>
        </p:spPr>
      </p:pic>
      <p:sp>
        <p:nvSpPr>
          <p:cNvPr id="2" name="Title 1"/>
          <p:cNvSpPr>
            <a:spLocks noGrp="1"/>
          </p:cNvSpPr>
          <p:nvPr>
            <p:ph type="title"/>
          </p:nvPr>
        </p:nvSpPr>
        <p:spPr/>
        <p:txBody>
          <a:bodyPr/>
          <a:lstStyle/>
          <a:p>
            <a:r>
              <a:rPr lang="en-US" dirty="0">
                <a:solidFill>
                  <a:srgbClr val="C00000"/>
                </a:solidFill>
              </a:rPr>
              <a:t>Memory Hard Functions (MHF)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524000"/>
                <a:ext cx="10515600" cy="4351338"/>
              </a:xfrm>
            </p:spPr>
            <p:txBody>
              <a:bodyPr>
                <a:normAutofit/>
              </a:bodyPr>
              <a:lstStyle/>
              <a:p>
                <a:r>
                  <a:rPr lang="en-US" b="1" dirty="0"/>
                  <a:t>Intuition:</a:t>
                </a:r>
                <a:r>
                  <a:rPr lang="en-US" dirty="0"/>
                  <a:t> fill </a:t>
                </a:r>
                <a14:m>
                  <m:oMath xmlns:m="http://schemas.openxmlformats.org/officeDocument/2006/math">
                    <m:r>
                      <a:rPr lang="en-US" i="1">
                        <a:latin typeface="Cambria Math"/>
                        <a:ea typeface="Cambria Math"/>
                      </a:rPr>
                      <m:t>𝜏</m:t>
                    </m:r>
                  </m:oMath>
                </a14:m>
                <a:r>
                  <a:rPr lang="en-US" dirty="0"/>
                  <a:t> memory blocks with random content that must be kept in memory for entire duration of computation (</a:t>
                </a:r>
                <a14:m>
                  <m:oMath xmlns:m="http://schemas.openxmlformats.org/officeDocument/2006/math">
                    <m:r>
                      <a:rPr lang="en-US" i="1">
                        <a:latin typeface="Cambria Math"/>
                        <a:ea typeface="Cambria Math"/>
                      </a:rPr>
                      <m:t>𝜏</m:t>
                    </m:r>
                  </m:oMath>
                </a14:m>
                <a:r>
                  <a:rPr lang="en-US" dirty="0"/>
                  <a:t> steps).</a:t>
                </a:r>
              </a:p>
              <a:p>
                <a:pPr marL="50800" lvl="1" indent="0">
                  <a:spcBef>
                    <a:spcPts val="1000"/>
                  </a:spcBef>
                  <a:buSzPts val="2800"/>
                  <a:buNone/>
                </a:pPr>
                <a:r>
                  <a:rPr lang="en-US" dirty="0">
                    <a:sym typeface="Wingdings" pitchFamily="2" charset="2"/>
                  </a:rPr>
                  <a:t>	</a:t>
                </a:r>
                <a:r>
                  <a:rPr lang="en-US" dirty="0"/>
                  <a:t>Expensive even on customized hardware</a:t>
                </a:r>
              </a:p>
              <a:p>
                <a:pPr marL="0" indent="0">
                  <a:buNone/>
                </a:pPr>
                <a:r>
                  <a:rPr lang="en-US" dirty="0"/>
                  <a:t>                                                              vs. </a:t>
                </a:r>
              </a:p>
              <a:p>
                <a:endParaRPr lang="en-US" dirty="0"/>
              </a:p>
              <a:p>
                <a:pPr marL="50800" indent="0">
                  <a:buNone/>
                </a:pPr>
                <a:endParaRPr lang="en-US" dirty="0"/>
              </a:p>
              <a:p>
                <a:pPr marL="5334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524000"/>
                <a:ext cx="10515600" cy="4351338"/>
              </a:xfrm>
              <a:blipFill rotWithShape="1">
                <a:blip r:embed="rId4"/>
                <a:stretch>
                  <a:fillRect l="-580"/>
                </a:stretch>
              </a:blipFill>
            </p:spPr>
            <p:txBody>
              <a:bodyPr/>
              <a:lstStyle/>
              <a:p>
                <a:r>
                  <a:rPr lang="en-US">
                    <a:noFill/>
                  </a:rPr>
                  <a:t> </a:t>
                </a:r>
              </a:p>
            </p:txBody>
          </p:sp>
        </mc:Fallback>
      </mc:AlternateContent>
      <p:pic>
        <p:nvPicPr>
          <p:cNvPr id="4100"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7471" y="2895600"/>
            <a:ext cx="1925133" cy="19251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5584" y="3335084"/>
            <a:ext cx="169010" cy="16901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6834594" y="3504094"/>
            <a:ext cx="2178777" cy="952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834594" y="3102986"/>
            <a:ext cx="2178777" cy="2691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p:cNvSpPr txBox="1">
                <a:spLocks/>
              </p:cNvSpPr>
              <p:nvPr/>
            </p:nvSpPr>
            <p:spPr>
              <a:xfrm>
                <a:off x="609600" y="4422010"/>
                <a:ext cx="10515600" cy="43513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Ideal MHF</a:t>
                </a:r>
                <a:r>
                  <a:rPr lang="en-US" dirty="0"/>
                  <a:t>: Area-Time Costs scale Quadratically with </a:t>
                </a:r>
                <a14:m>
                  <m:oMath xmlns:m="http://schemas.openxmlformats.org/officeDocument/2006/math">
                    <m:r>
                      <a:rPr lang="en-US" i="1" smtClean="0">
                        <a:latin typeface="Cambria Math"/>
                        <a:ea typeface="Cambria Math"/>
                      </a:rPr>
                      <m:t>𝜏</m:t>
                    </m:r>
                  </m:oMath>
                </a14:m>
                <a:endParaRPr lang="en-US" dirty="0"/>
              </a:p>
              <a:p>
                <a:pPr marL="533400" lvl="1" indent="0">
                  <a:buFont typeface="Arial"/>
                  <a:buNone/>
                </a:pPr>
                <a14:m>
                  <m:oMathPara xmlns:m="http://schemas.openxmlformats.org/officeDocument/2006/math">
                    <m:oMathParaPr>
                      <m:jc m:val="centerGroup"/>
                    </m:oMathParaPr>
                    <m:oMath xmlns:m="http://schemas.openxmlformats.org/officeDocument/2006/math">
                      <m:r>
                        <a:rPr lang="en-US" i="1">
                          <a:latin typeface="Cambria Math"/>
                        </a:rPr>
                        <m:t>𝑘</m:t>
                      </m:r>
                      <m:r>
                        <a:rPr lang="en-US" i="1">
                          <a:latin typeface="Cambria Math"/>
                        </a:rPr>
                        <m:t>=</m:t>
                      </m:r>
                      <m:r>
                        <a:rPr lang="en-US" i="1">
                          <a:latin typeface="Cambria Math"/>
                          <a:ea typeface="Cambria Math"/>
                        </a:rPr>
                        <m:t>𝜏</m:t>
                      </m:r>
                      <m:sSub>
                        <m:sSubPr>
                          <m:ctrlPr>
                            <a:rPr lang="en-US" i="1">
                              <a:latin typeface="Cambria Math" panose="02040503050406030204" pitchFamily="18" charset="0"/>
                              <a:ea typeface="Cambria Math"/>
                            </a:rPr>
                          </m:ctrlPr>
                        </m:sSubPr>
                        <m:e>
                          <m:r>
                            <a:rPr lang="en-US" i="1">
                              <a:latin typeface="Cambria Math"/>
                              <a:ea typeface="Cambria Math"/>
                            </a:rPr>
                            <m:t>×</m:t>
                          </m:r>
                          <m:r>
                            <a:rPr lang="en-US" i="1">
                              <a:latin typeface="Cambria Math"/>
                              <a:ea typeface="Cambria Math"/>
                            </a:rPr>
                            <m:t>𝐶</m:t>
                          </m:r>
                        </m:e>
                        <m:sub>
                          <m:r>
                            <a:rPr lang="en-US" i="1">
                              <a:latin typeface="Cambria Math"/>
                              <a:ea typeface="Cambria Math"/>
                            </a:rPr>
                            <m:t>𝐻</m:t>
                          </m:r>
                        </m:sub>
                      </m:sSub>
                      <m:r>
                        <a:rPr lang="en-US"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𝜏</m:t>
                          </m:r>
                        </m:e>
                        <m:sup>
                          <m:r>
                            <a:rPr lang="en-US" i="1">
                              <a:latin typeface="Cambria Math"/>
                              <a:ea typeface="Cambria Math"/>
                            </a:rPr>
                            <m:t>2</m:t>
                          </m:r>
                        </m:sup>
                      </m:sSup>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𝐶</m:t>
                          </m:r>
                        </m:e>
                        <m:sub>
                          <m:r>
                            <a:rPr lang="en-US" i="1">
                              <a:latin typeface="Cambria Math"/>
                              <a:ea typeface="Cambria Math"/>
                            </a:rPr>
                            <m:t>𝑚𝑒𝑚</m:t>
                          </m:r>
                        </m:sub>
                      </m:sSub>
                    </m:oMath>
                  </m:oMathPara>
                </a14:m>
                <a:endParaRPr lang="en-US" dirty="0"/>
              </a:p>
              <a:p>
                <a:pPr lvl="1"/>
                <a:r>
                  <a:rPr lang="en-US" b="1" dirty="0"/>
                  <a:t>Contrast: </a:t>
                </a:r>
                <a:r>
                  <a:rPr lang="en-US" dirty="0"/>
                  <a:t>BCRYPT/PBKDF2 costs scale linearly with </a:t>
                </a:r>
                <a14:m>
                  <m:oMath xmlns:m="http://schemas.openxmlformats.org/officeDocument/2006/math">
                    <m:r>
                      <a:rPr lang="en-US" i="1">
                        <a:latin typeface="Cambria Math"/>
                        <a:ea typeface="Cambria Math"/>
                      </a:rPr>
                      <m:t>𝜏</m:t>
                    </m:r>
                  </m:oMath>
                </a14:m>
                <a:endParaRPr lang="en-US" dirty="0"/>
              </a:p>
              <a:p>
                <a:pPr marL="533400" lvl="1" indent="0">
                  <a:buFont typeface="Arial"/>
                  <a:buNone/>
                </a:pPr>
                <a:endParaRPr lang="en-US" dirty="0">
                  <a:ea typeface="Cambria Math"/>
                </a:endParaRPr>
              </a:p>
              <a:p>
                <a:pPr marL="533400" lvl="1" indent="0">
                  <a:buFont typeface="Arial"/>
                  <a:buNone/>
                </a:pPr>
                <a:r>
                  <a:rPr lang="en-US" b="1" dirty="0"/>
                  <a:t>Candidate MHFs: </a:t>
                </a:r>
                <a:r>
                  <a:rPr lang="en-US" dirty="0"/>
                  <a:t>SCRYPT, Argon2id, DRSample</a:t>
                </a:r>
              </a:p>
              <a:p>
                <a:pPr lvl="1"/>
                <a:endParaRPr lang="en-US" dirty="0"/>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609600" y="4422010"/>
                <a:ext cx="10515600" cy="4351338"/>
              </a:xfrm>
              <a:prstGeom prst="rect">
                <a:avLst/>
              </a:prstGeom>
              <a:blipFill rotWithShape="1">
                <a:blip r:embed="rId7"/>
                <a:stretch>
                  <a:fillRect l="-58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64954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MHFs Are Helpful</a:t>
            </a:r>
          </a:p>
        </p:txBody>
      </p:sp>
      <p:sp>
        <p:nvSpPr>
          <p:cNvPr id="3" name="Text Placeholder 2"/>
          <p:cNvSpPr>
            <a:spLocks noGrp="1"/>
          </p:cNvSpPr>
          <p:nvPr>
            <p:ph type="body" idx="1"/>
          </p:nvPr>
        </p:nvSpPr>
        <p:spPr>
          <a:xfrm>
            <a:off x="533400" y="1643612"/>
            <a:ext cx="4419600" cy="4351338"/>
          </a:xfrm>
        </p:spPr>
        <p:txBody>
          <a:bodyPr/>
          <a:lstStyle/>
          <a:p>
            <a:r>
              <a:rPr lang="en-US" dirty="0"/>
              <a:t>“Pessimistic” Analysis</a:t>
            </a:r>
          </a:p>
          <a:p>
            <a:pPr lvl="1"/>
            <a:r>
              <a:rPr lang="en-US" dirty="0"/>
              <a:t>a=1</a:t>
            </a:r>
          </a:p>
          <a:p>
            <a:pPr lvl="2"/>
            <a:r>
              <a:rPr lang="en-US" dirty="0"/>
              <a:t>No Diminishing Marginal Returns (a=1)</a:t>
            </a:r>
          </a:p>
          <a:p>
            <a:pPr lvl="1"/>
            <a:r>
              <a:rPr lang="en-US" dirty="0"/>
              <a:t>v=$4</a:t>
            </a:r>
          </a:p>
          <a:p>
            <a:pPr lvl="2"/>
            <a:r>
              <a:rPr lang="en-US" dirty="0"/>
              <a:t>Value of cracked password is order of magnitude higher than in previous analysis</a:t>
            </a:r>
          </a:p>
          <a:p>
            <a:r>
              <a:rPr lang="en-US" b="1" dirty="0"/>
              <a:t>Quadratic Scaling: </a:t>
            </a:r>
            <a:r>
              <a:rPr lang="en-US" dirty="0"/>
              <a:t>Less time required to give the same protection!</a:t>
            </a:r>
          </a:p>
        </p:txBody>
      </p:sp>
      <p:pic>
        <p:nvPicPr>
          <p:cNvPr id="9" name="Shape 497"/>
          <p:cNvPicPr preferRelativeResize="0"/>
          <p:nvPr/>
        </p:nvPicPr>
        <p:blipFill>
          <a:blip r:embed="rId2">
            <a:alphaModFix/>
          </a:blip>
          <a:stretch>
            <a:fillRect/>
          </a:stretch>
        </p:blipFill>
        <p:spPr>
          <a:xfrm>
            <a:off x="5123246" y="1032350"/>
            <a:ext cx="6048375" cy="5105400"/>
          </a:xfrm>
          <a:prstGeom prst="rect">
            <a:avLst/>
          </a:prstGeom>
          <a:noFill/>
          <a:ln>
            <a:noFill/>
          </a:ln>
        </p:spPr>
      </p:pic>
      <p:sp>
        <p:nvSpPr>
          <p:cNvPr id="10" name="Shape 498"/>
          <p:cNvSpPr txBox="1"/>
          <p:nvPr/>
        </p:nvSpPr>
        <p:spPr>
          <a:xfrm>
            <a:off x="5308600" y="6028700"/>
            <a:ext cx="2133600" cy="429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b="1"/>
              <a:t>MHF: ~250ms</a:t>
            </a:r>
            <a:endParaRPr sz="1800" b="1"/>
          </a:p>
        </p:txBody>
      </p:sp>
      <p:sp>
        <p:nvSpPr>
          <p:cNvPr id="11" name="Shape 499"/>
          <p:cNvSpPr txBox="1"/>
          <p:nvPr/>
        </p:nvSpPr>
        <p:spPr>
          <a:xfrm>
            <a:off x="8737600" y="5994950"/>
            <a:ext cx="2628900" cy="49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b="1"/>
              <a:t>Non-MHF:~2 minutes</a:t>
            </a:r>
            <a:endParaRPr sz="1800" b="1"/>
          </a:p>
        </p:txBody>
      </p:sp>
      <p:cxnSp>
        <p:nvCxnSpPr>
          <p:cNvPr id="12" name="Shape 500"/>
          <p:cNvCxnSpPr>
            <a:stCxn id="10" idx="0"/>
          </p:cNvCxnSpPr>
          <p:nvPr/>
        </p:nvCxnSpPr>
        <p:spPr>
          <a:xfrm rot="10800000" flipH="1">
            <a:off x="6375400" y="4630400"/>
            <a:ext cx="431700" cy="1398300"/>
          </a:xfrm>
          <a:prstGeom prst="straightConnector1">
            <a:avLst/>
          </a:prstGeom>
          <a:noFill/>
          <a:ln w="19050" cap="flat" cmpd="sng">
            <a:solidFill>
              <a:schemeClr val="dk2"/>
            </a:solidFill>
            <a:prstDash val="solid"/>
            <a:round/>
            <a:headEnd type="none" w="med" len="med"/>
            <a:tailEnd type="triangle" w="med" len="med"/>
          </a:ln>
        </p:spPr>
      </p:cxnSp>
      <p:cxnSp>
        <p:nvCxnSpPr>
          <p:cNvPr id="13" name="Shape 501"/>
          <p:cNvCxnSpPr>
            <a:stCxn id="11" idx="0"/>
          </p:cNvCxnSpPr>
          <p:nvPr/>
        </p:nvCxnSpPr>
        <p:spPr>
          <a:xfrm rot="10800000">
            <a:off x="9220150" y="4655750"/>
            <a:ext cx="831900" cy="13392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15576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50800" lvl="0"/>
            <a:r>
              <a:rPr lang="en-US" dirty="0">
                <a:solidFill>
                  <a:srgbClr val="C00000"/>
                </a:solidFill>
              </a:rPr>
              <a:t>Executive Summary of Our Findings</a:t>
            </a:r>
          </a:p>
        </p:txBody>
      </p:sp>
      <p:sp>
        <p:nvSpPr>
          <p:cNvPr id="228" name="Shape 228"/>
          <p:cNvSpPr txBox="1">
            <a:spLocks noGrp="1"/>
          </p:cNvSpPr>
          <p:nvPr>
            <p:ph type="body" idx="1"/>
          </p:nvPr>
        </p:nvSpPr>
        <p:spPr>
          <a:xfrm>
            <a:off x="1065320" y="1752600"/>
            <a:ext cx="10669480" cy="4351200"/>
          </a:xfrm>
          <a:prstGeom prst="rect">
            <a:avLst/>
          </a:prstGeom>
        </p:spPr>
        <p:txBody>
          <a:bodyPr spcFirstLastPara="1" wrap="square" lIns="91425" tIns="91425" rIns="91425" bIns="91425" anchor="t" anchorCtr="0">
            <a:noAutofit/>
          </a:bodyPr>
          <a:lstStyle/>
          <a:p>
            <a:r>
              <a:rPr lang="en-US" dirty="0"/>
              <a:t>BCRYPT/PBKDF2 provide insufficient protection for most user passwords!</a:t>
            </a:r>
          </a:p>
          <a:p>
            <a:endParaRPr lang="en-US" dirty="0"/>
          </a:p>
          <a:p>
            <a:r>
              <a:rPr lang="en-US" dirty="0"/>
              <a:t>Memory Hard Functions provide much stronger protection</a:t>
            </a:r>
          </a:p>
          <a:p>
            <a:pPr lvl="1"/>
            <a:r>
              <a:rPr lang="en-US" dirty="0"/>
              <a:t>SCRYPT, Argon2id, </a:t>
            </a:r>
            <a:r>
              <a:rPr lang="en-US" dirty="0" err="1"/>
              <a:t>DRSample</a:t>
            </a:r>
            <a:endParaRPr lang="en-US" dirty="0"/>
          </a:p>
          <a:p>
            <a:endParaRPr lang="en-US" dirty="0"/>
          </a:p>
          <a:p>
            <a:endParaRPr lang="en-US" dirty="0"/>
          </a:p>
          <a:p>
            <a:endParaRPr lang="en-US" dirty="0"/>
          </a:p>
          <a:p>
            <a:endParaRPr lang="en-US" dirty="0"/>
          </a:p>
          <a:p>
            <a:endParaRPr lang="en-US" dirty="0"/>
          </a:p>
          <a:p>
            <a:pPr marL="50800" lvl="0" indent="0">
              <a:buNone/>
            </a:pPr>
            <a:endParaRPr lang="en-US" dirty="0"/>
          </a:p>
        </p:txBody>
      </p:sp>
      <p:pic>
        <p:nvPicPr>
          <p:cNvPr id="2050" name="Picture 2" descr="Image result for frown emo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828800"/>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smiley emoji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smiley emoji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smiley emoji  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descr="File:Smiley.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9560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10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50800" lvl="0"/>
            <a:r>
              <a:rPr lang="en-US" dirty="0">
                <a:solidFill>
                  <a:srgbClr val="C00000"/>
                </a:solidFill>
              </a:rPr>
              <a:t>Recommendations for Users</a:t>
            </a:r>
          </a:p>
        </p:txBody>
      </p:sp>
      <p:sp>
        <p:nvSpPr>
          <p:cNvPr id="228" name="Shape 228"/>
          <p:cNvSpPr txBox="1">
            <a:spLocks noGrp="1"/>
          </p:cNvSpPr>
          <p:nvPr>
            <p:ph type="body" idx="1"/>
          </p:nvPr>
        </p:nvSpPr>
        <p:spPr>
          <a:xfrm>
            <a:off x="457200" y="1752600"/>
            <a:ext cx="11277600" cy="4351200"/>
          </a:xfrm>
          <a:prstGeom prst="rect">
            <a:avLst/>
          </a:prstGeom>
        </p:spPr>
        <p:txBody>
          <a:bodyPr spcFirstLastPara="1" wrap="square" lIns="91425" tIns="91425" rIns="91425" bIns="91425" anchor="t" anchorCtr="0">
            <a:noAutofit/>
          </a:bodyPr>
          <a:lstStyle/>
          <a:p>
            <a:r>
              <a:rPr lang="en-US" dirty="0"/>
              <a:t>Enable Two-Factor Authentication</a:t>
            </a:r>
          </a:p>
          <a:p>
            <a:endParaRPr lang="en-US" dirty="0"/>
          </a:p>
          <a:p>
            <a:r>
              <a:rPr lang="en-US" dirty="0"/>
              <a:t>Focus energy on selecting different passwords for different accounts (as opposed to selecting more complex passwords)</a:t>
            </a:r>
          </a:p>
          <a:p>
            <a:endParaRPr lang="en-US" dirty="0"/>
          </a:p>
          <a:p>
            <a:r>
              <a:rPr lang="en-US" dirty="0"/>
              <a:t>Write down (part of) your passwords?  </a:t>
            </a:r>
          </a:p>
          <a:p>
            <a:pPr lvl="1"/>
            <a:r>
              <a:rPr lang="en-US" b="1" dirty="0"/>
              <a:t>Example: </a:t>
            </a:r>
            <a:r>
              <a:rPr lang="en-US" dirty="0"/>
              <a:t>(TAMU, </a:t>
            </a:r>
            <a:r>
              <a:rPr lang="en-US" dirty="0" err="1"/>
              <a:t>szhou</a:t>
            </a:r>
            <a:r>
              <a:rPr lang="en-US" dirty="0"/>
              <a:t>, ______3jtph$)</a:t>
            </a:r>
          </a:p>
          <a:p>
            <a:endParaRPr lang="en-US" dirty="0"/>
          </a:p>
          <a:p>
            <a:endParaRPr lang="en-US" dirty="0"/>
          </a:p>
          <a:p>
            <a:endParaRPr lang="en-US" dirty="0"/>
          </a:p>
          <a:p>
            <a:endParaRPr lang="en-US" dirty="0"/>
          </a:p>
          <a:p>
            <a:endParaRPr lang="en-US" dirty="0"/>
          </a:p>
          <a:p>
            <a:endParaRPr lang="en-US" dirty="0"/>
          </a:p>
          <a:p>
            <a:pPr marL="50800" lvl="0" indent="0">
              <a:buNone/>
            </a:pPr>
            <a:endParaRPr lang="en-US" dirty="0"/>
          </a:p>
        </p:txBody>
      </p:sp>
      <p:sp>
        <p:nvSpPr>
          <p:cNvPr id="2" name="AutoShape 4" descr="Image result for smiley emoji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smiley emoji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smiley emoji  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8155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B6301-AEBB-362D-67BB-EFD0415F1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D2BCD-CAAC-8420-4D05-5CE44C67C4E5}"/>
              </a:ext>
            </a:extLst>
          </p:cNvPr>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a:extLst>
              <a:ext uri="{FF2B5EF4-FFF2-40B4-BE49-F238E27FC236}">
                <a16:creationId xmlns:a16="http://schemas.microsoft.com/office/drawing/2014/main" id="{AFB6E719-D109-7A8E-9F4F-E4741FCCA38E}"/>
              </a:ext>
            </a:extLst>
          </p:cNvPr>
          <p:cNvSpPr>
            <a:spLocks noGrp="1"/>
          </p:cNvSpPr>
          <p:nvPr>
            <p:ph idx="1"/>
          </p:nvPr>
        </p:nvSpPr>
        <p:spPr/>
        <p:txBody>
          <a:bodyPr>
            <a:normAutofit/>
          </a:bodyPr>
          <a:lstStyle/>
          <a:p>
            <a:pPr>
              <a:lnSpc>
                <a:spcPct val="200000"/>
              </a:lnSpc>
            </a:pPr>
            <a:r>
              <a:rPr lang="en-US" sz="3000" dirty="0"/>
              <a:t>Economics of Password Hashing</a:t>
            </a:r>
          </a:p>
          <a:p>
            <a:pPr>
              <a:lnSpc>
                <a:spcPct val="200000"/>
              </a:lnSpc>
            </a:pPr>
            <a:r>
              <a:rPr lang="en-US" sz="3000" dirty="0">
                <a:solidFill>
                  <a:srgbClr val="00B050"/>
                </a:solidFill>
              </a:rPr>
              <a:t>Graph Pebbling and Evaluations</a:t>
            </a:r>
          </a:p>
          <a:p>
            <a:pPr>
              <a:lnSpc>
                <a:spcPct val="200000"/>
              </a:lnSpc>
            </a:pPr>
            <a:r>
              <a:rPr lang="en-US" sz="3000" dirty="0"/>
              <a:t>Computability of Graph Pebbling</a:t>
            </a:r>
          </a:p>
        </p:txBody>
      </p:sp>
    </p:spTree>
    <p:extLst>
      <p:ext uri="{BB962C8B-B14F-4D97-AF65-F5344CB8AC3E}">
        <p14:creationId xmlns:p14="http://schemas.microsoft.com/office/powerpoint/2010/main" val="2546100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cstate="print"/>
          <a:srcRect/>
          <a:stretch>
            <a:fillRect/>
          </a:stretch>
        </p:blipFill>
        <p:spPr bwMode="auto">
          <a:xfrm>
            <a:off x="572650" y="3346428"/>
            <a:ext cx="1868921" cy="158139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solidFill>
                  <a:srgbClr val="C00000"/>
                </a:solidFill>
              </a:rPr>
              <a:t>Goal: Moderately Expensive Hash Function</a:t>
            </a:r>
          </a:p>
        </p:txBody>
      </p:sp>
      <p:pic>
        <p:nvPicPr>
          <p:cNvPr id="5" name="Picture 6"/>
          <p:cNvPicPr>
            <a:picLocks noChangeAspect="1" noChangeArrowheads="1"/>
          </p:cNvPicPr>
          <p:nvPr/>
        </p:nvPicPr>
        <p:blipFill>
          <a:blip r:embed="rId4" cstate="print"/>
          <a:srcRect/>
          <a:stretch>
            <a:fillRect/>
          </a:stretch>
        </p:blipFill>
        <p:spPr bwMode="auto">
          <a:xfrm>
            <a:off x="2644007" y="3676075"/>
            <a:ext cx="990600" cy="1651479"/>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10478644" y="2830881"/>
            <a:ext cx="1219200" cy="1031095"/>
          </a:xfrm>
          <a:prstGeom prst="rect">
            <a:avLst/>
          </a:prstGeom>
          <a:noFill/>
          <a:ln w="9525">
            <a:noFill/>
            <a:miter lim="800000"/>
            <a:headEnd/>
            <a:tailEnd/>
          </a:ln>
        </p:spPr>
      </p:pic>
      <p:pic>
        <p:nvPicPr>
          <p:cNvPr id="10" name="Picture 6" descr="http://us.123rf.com/400wm/400/400/frbird/frbird1002/frbird100200075/6443766-gold-co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7724" y="4056519"/>
            <a:ext cx="468409" cy="4782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us.123rf.com/400wm/400/400/frbird/frbird1002/frbird100200075/6443766-gold-co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035053"/>
            <a:ext cx="457200" cy="46676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2622317" y="1902277"/>
            <a:ext cx="8229600" cy="11430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867" dirty="0"/>
              <a:t>Fast on PC and </a:t>
            </a:r>
          </a:p>
          <a:p>
            <a:r>
              <a:rPr lang="en-US" sz="5867" dirty="0"/>
              <a:t>Expensive on ASIC?</a:t>
            </a:r>
          </a:p>
          <a:p>
            <a:endParaRPr lang="en-US" sz="5867"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673" y="4733898"/>
            <a:ext cx="1948873" cy="1948873"/>
          </a:xfrm>
          <a:prstGeom prst="rect">
            <a:avLst/>
          </a:prstGeom>
        </p:spPr>
      </p:pic>
      <p:pic>
        <p:nvPicPr>
          <p:cNvPr id="16" name="Picture 1"/>
          <p:cNvPicPr>
            <a:picLocks noChangeAspect="1" noChangeArrowheads="1"/>
          </p:cNvPicPr>
          <p:nvPr/>
        </p:nvPicPr>
        <p:blipFill>
          <a:blip r:embed="rId9" cstate="print"/>
          <a:srcRect/>
          <a:stretch>
            <a:fillRect/>
          </a:stretch>
        </p:blipFill>
        <p:spPr bwMode="auto">
          <a:xfrm>
            <a:off x="10403401" y="3956383"/>
            <a:ext cx="1294443" cy="1942879"/>
          </a:xfrm>
          <a:prstGeom prst="rect">
            <a:avLst/>
          </a:prstGeom>
          <a:noFill/>
          <a:ln w="9525">
            <a:noFill/>
            <a:miter lim="800000"/>
            <a:headEnd/>
            <a:tailEnd/>
          </a:ln>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2572" y="1591479"/>
            <a:ext cx="3151064" cy="1764596"/>
          </a:xfrm>
          <a:prstGeom prst="rect">
            <a:avLst/>
          </a:prstGeom>
        </p:spPr>
      </p:pic>
      <p:pic>
        <p:nvPicPr>
          <p:cNvPr id="2050" name="Picture 2" descr="Image result for impatient us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27562" y="3430294"/>
            <a:ext cx="2590799" cy="17306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us.123rf.com/400wm/400/400/frbird/frbird1002/frbird100200075/6443766-gold-coi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1856" y="4549234"/>
            <a:ext cx="468409" cy="4782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s.123rf.com/400wm/400/400/frbird/frbird1002/frbird100200075/6443766-gold-coi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19932" y="4527768"/>
            <a:ext cx="457200" cy="46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517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 y="6099429"/>
            <a:ext cx="10515600" cy="1852148"/>
          </a:xfrm>
        </p:spPr>
        <p:txBody>
          <a:bodyPr/>
          <a:lstStyle/>
          <a:p>
            <a:pPr marL="0" indent="0">
              <a:buNone/>
            </a:pPr>
            <a:r>
              <a:rPr lang="en-US" dirty="0">
                <a:hlinkClick r:id="rId2"/>
              </a:rPr>
              <a:t>https://password-hashing.net/</a:t>
            </a:r>
            <a:r>
              <a:rPr lang="en-US" dirty="0"/>
              <a:t> </a:t>
            </a:r>
          </a:p>
        </p:txBody>
      </p:sp>
      <p:pic>
        <p:nvPicPr>
          <p:cNvPr id="4" name="Picture 2" descr="Image result for password hashing com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1" y="365125"/>
            <a:ext cx="5969380" cy="39596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24653" y="4089759"/>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a:t>(2013-2015)</a:t>
            </a:r>
            <a:endParaRPr lang="en-US" sz="4400" dirty="0"/>
          </a:p>
        </p:txBody>
      </p:sp>
    </p:spTree>
    <p:extLst>
      <p:ext uri="{BB962C8B-B14F-4D97-AF65-F5344CB8AC3E}">
        <p14:creationId xmlns:p14="http://schemas.microsoft.com/office/powerpoint/2010/main" val="1883004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 y="6099429"/>
            <a:ext cx="10515600" cy="1852148"/>
          </a:xfrm>
        </p:spPr>
        <p:txBody>
          <a:bodyPr/>
          <a:lstStyle/>
          <a:p>
            <a:pPr marL="0" indent="0">
              <a:buNone/>
            </a:pPr>
            <a:r>
              <a:rPr lang="en-US" dirty="0">
                <a:hlinkClick r:id="rId2"/>
              </a:rPr>
              <a:t>https://password-hashing.net/</a:t>
            </a:r>
            <a:r>
              <a:rPr lang="en-US" dirty="0"/>
              <a:t> </a:t>
            </a:r>
          </a:p>
        </p:txBody>
      </p:sp>
      <p:pic>
        <p:nvPicPr>
          <p:cNvPr id="4" name="Picture 2" descr="Image result for password hashing com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1" y="365125"/>
            <a:ext cx="5969380" cy="3959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3565" y="222386"/>
            <a:ext cx="2120380" cy="2136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24653" y="4089759"/>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a:t>(2013-2015)</a:t>
            </a:r>
            <a:endParaRPr lang="en-US" sz="4400" dirty="0"/>
          </a:p>
        </p:txBody>
      </p:sp>
      <p:sp>
        <p:nvSpPr>
          <p:cNvPr id="8" name="TextBox 7"/>
          <p:cNvSpPr txBox="1"/>
          <p:nvPr/>
        </p:nvSpPr>
        <p:spPr>
          <a:xfrm>
            <a:off x="6282153" y="2369676"/>
            <a:ext cx="5283200" cy="1774973"/>
          </a:xfrm>
          <a:prstGeom prst="rect">
            <a:avLst/>
          </a:prstGeom>
          <a:noFill/>
        </p:spPr>
        <p:txBody>
          <a:bodyPr wrap="square" rtlCol="0">
            <a:spAutoFit/>
          </a:bodyPr>
          <a:lstStyle/>
          <a:p>
            <a:r>
              <a:rPr lang="en-US" sz="4267" dirty="0"/>
              <a:t>We recommend that you use Argon2…</a:t>
            </a:r>
          </a:p>
          <a:p>
            <a:endParaRPr lang="en-US" sz="2400" dirty="0"/>
          </a:p>
        </p:txBody>
      </p:sp>
    </p:spTree>
    <p:extLst>
      <p:ext uri="{BB962C8B-B14F-4D97-AF65-F5344CB8AC3E}">
        <p14:creationId xmlns:p14="http://schemas.microsoft.com/office/powerpoint/2010/main" val="236484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 y="6099429"/>
            <a:ext cx="10515600" cy="1852148"/>
          </a:xfrm>
        </p:spPr>
        <p:txBody>
          <a:bodyPr/>
          <a:lstStyle/>
          <a:p>
            <a:pPr marL="0" indent="0">
              <a:buNone/>
            </a:pPr>
            <a:r>
              <a:rPr lang="en-US" dirty="0">
                <a:hlinkClick r:id="rId2"/>
              </a:rPr>
              <a:t>https://password-hashing.net/</a:t>
            </a:r>
            <a:r>
              <a:rPr lang="en-US" dirty="0"/>
              <a:t> </a:t>
            </a:r>
          </a:p>
        </p:txBody>
      </p:sp>
      <p:pic>
        <p:nvPicPr>
          <p:cNvPr id="4" name="Picture 2" descr="Image result for password hashing compet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1" y="365125"/>
            <a:ext cx="5969380" cy="3959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3565" y="222386"/>
            <a:ext cx="2120380" cy="21365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24653" y="4089759"/>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a:t>(2013-2015)</a:t>
            </a:r>
            <a:endParaRPr lang="en-US" sz="4400" dirty="0"/>
          </a:p>
        </p:txBody>
      </p:sp>
      <p:sp>
        <p:nvSpPr>
          <p:cNvPr id="8" name="TextBox 7"/>
          <p:cNvSpPr txBox="1"/>
          <p:nvPr/>
        </p:nvSpPr>
        <p:spPr>
          <a:xfrm>
            <a:off x="6282153" y="2369677"/>
            <a:ext cx="5283200" cy="3416705"/>
          </a:xfrm>
          <a:prstGeom prst="rect">
            <a:avLst/>
          </a:prstGeom>
          <a:noFill/>
        </p:spPr>
        <p:txBody>
          <a:bodyPr wrap="square" rtlCol="0">
            <a:spAutoFit/>
          </a:bodyPr>
          <a:lstStyle/>
          <a:p>
            <a:r>
              <a:rPr lang="en-US" sz="4267" dirty="0"/>
              <a:t>We recommend that you use Argon2…</a:t>
            </a:r>
          </a:p>
          <a:p>
            <a:endParaRPr lang="en-US" sz="2400" dirty="0"/>
          </a:p>
          <a:p>
            <a:r>
              <a:rPr lang="en-US" sz="2667" dirty="0"/>
              <a:t>There are two main versions of Argon2, </a:t>
            </a:r>
            <a:r>
              <a:rPr lang="en-US" sz="2667" b="1" dirty="0"/>
              <a:t>Argon2i</a:t>
            </a:r>
            <a:r>
              <a:rPr lang="en-US" sz="2667" dirty="0"/>
              <a:t> and Argon2d. </a:t>
            </a:r>
            <a:r>
              <a:rPr lang="en-US" sz="2667" b="1" dirty="0"/>
              <a:t>Argon2i</a:t>
            </a:r>
            <a:r>
              <a:rPr lang="en-US" sz="2667" dirty="0"/>
              <a:t> is the safest against side-channel attacks</a:t>
            </a:r>
          </a:p>
        </p:txBody>
      </p:sp>
      <p:pic>
        <p:nvPicPr>
          <p:cNvPr id="9" name="Content Placeholder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2037" y="5695579"/>
            <a:ext cx="2358801" cy="919868"/>
          </a:xfrm>
          <a:prstGeom prst="rect">
            <a:avLst/>
          </a:prstGeom>
        </p:spPr>
      </p:pic>
      <p:sp>
        <p:nvSpPr>
          <p:cNvPr id="10" name="&quot;No&quot; Symbol 9"/>
          <p:cNvSpPr/>
          <p:nvPr/>
        </p:nvSpPr>
        <p:spPr>
          <a:xfrm>
            <a:off x="9918551" y="5228378"/>
            <a:ext cx="2026563" cy="1742100"/>
          </a:xfrm>
          <a:prstGeom prst="noSmoking">
            <a:avLst/>
          </a:prstGeom>
          <a:solidFill>
            <a:srgbClr val="FF00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5600" dirty="0" err="1">
              <a:solidFill>
                <a:schemeClr val="tx1"/>
              </a:solidFill>
            </a:endParaRPr>
          </a:p>
        </p:txBody>
      </p:sp>
    </p:spTree>
    <p:extLst>
      <p:ext uri="{BB962C8B-B14F-4D97-AF65-F5344CB8AC3E}">
        <p14:creationId xmlns:p14="http://schemas.microsoft.com/office/powerpoint/2010/main" val="319820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s.skyhighnetworks.com/2015/07/09195038/blog-image-top-passwords-850.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57084" y="5785934"/>
            <a:ext cx="1681679" cy="369332"/>
          </a:xfrm>
          <a:prstGeom prst="rect">
            <a:avLst/>
          </a:prstGeom>
          <a:noFill/>
        </p:spPr>
        <p:txBody>
          <a:bodyPr wrap="none" rtlCol="0">
            <a:spAutoFit/>
          </a:bodyPr>
          <a:lstStyle/>
          <a:p>
            <a:r>
              <a:rPr lang="en-US" dirty="0"/>
              <a:t>Source: </a:t>
            </a:r>
            <a:r>
              <a:rPr lang="en-US" dirty="0" err="1"/>
              <a:t>SkyHigh</a:t>
            </a:r>
            <a:endParaRPr lang="en-US" dirty="0"/>
          </a:p>
        </p:txBody>
      </p:sp>
    </p:spTree>
    <p:extLst>
      <p:ext uri="{BB962C8B-B14F-4D97-AF65-F5344CB8AC3E}">
        <p14:creationId xmlns:p14="http://schemas.microsoft.com/office/powerpoint/2010/main" val="2754141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p:sp>
        <p:nvSpPr>
          <p:cNvPr id="4" name="Oval 3"/>
          <p:cNvSpPr/>
          <p:nvPr/>
        </p:nvSpPr>
        <p:spPr>
          <a:xfrm>
            <a:off x="1595334"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5" name="Oval 4"/>
          <p:cNvSpPr/>
          <p:nvPr/>
        </p:nvSpPr>
        <p:spPr>
          <a:xfrm>
            <a:off x="2536875"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sp>
        <p:nvSpPr>
          <p:cNvPr id="6" name="Oval 5"/>
          <p:cNvSpPr/>
          <p:nvPr/>
        </p:nvSpPr>
        <p:spPr>
          <a:xfrm>
            <a:off x="3478415" y="227510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3</a:t>
            </a:r>
          </a:p>
        </p:txBody>
      </p:sp>
      <p:cxnSp>
        <p:nvCxnSpPr>
          <p:cNvPr id="7" name="Straight Arrow Connector 6"/>
          <p:cNvCxnSpPr/>
          <p:nvPr/>
        </p:nvCxnSpPr>
        <p:spPr>
          <a:xfrm>
            <a:off x="2147309"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18014" y="2582310"/>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59554" y="2539134"/>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00750" y="2260186"/>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4</a:t>
            </a:r>
          </a:p>
        </p:txBody>
      </p:sp>
      <p:sp>
        <p:nvSpPr>
          <p:cNvPr id="11" name="Oval 10"/>
          <p:cNvSpPr/>
          <p:nvPr/>
        </p:nvSpPr>
        <p:spPr>
          <a:xfrm>
            <a:off x="6387127" y="229794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cxnSp>
        <p:nvCxnSpPr>
          <p:cNvPr id="12" name="Straight Arrow Connector 11"/>
          <p:cNvCxnSpPr/>
          <p:nvPr/>
        </p:nvCxnSpPr>
        <p:spPr>
          <a:xfrm>
            <a:off x="4952725" y="2533737"/>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35903" y="1901930"/>
            <a:ext cx="771365" cy="954107"/>
          </a:xfrm>
          <a:prstGeom prst="rect">
            <a:avLst/>
          </a:prstGeom>
          <a:noFill/>
        </p:spPr>
        <p:txBody>
          <a:bodyPr wrap="none" lIns="91440" tIns="45720" rIns="91440" bIns="45720" rtlCol="0">
            <a:spAutoFit/>
          </a:bodyPr>
          <a:lstStyle/>
          <a:p>
            <a:r>
              <a:rPr lang="en-US" sz="5600" dirty="0"/>
              <a:t>…</a:t>
            </a:r>
          </a:p>
        </p:txBody>
      </p:sp>
      <p:cxnSp>
        <p:nvCxnSpPr>
          <p:cNvPr id="14" name="Straight Arrow Connector 13"/>
          <p:cNvCxnSpPr/>
          <p:nvPr/>
        </p:nvCxnSpPr>
        <p:spPr>
          <a:xfrm>
            <a:off x="5941245"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350617" y="225342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7" name="Straight Arrow Connector 16"/>
          <p:cNvCxnSpPr/>
          <p:nvPr/>
        </p:nvCxnSpPr>
        <p:spPr>
          <a:xfrm>
            <a:off x="8982392" y="2566103"/>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968262" y="2582309"/>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32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595334"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5" name="Oval 4"/>
          <p:cNvSpPr/>
          <p:nvPr/>
        </p:nvSpPr>
        <p:spPr>
          <a:xfrm>
            <a:off x="2536875" y="2301990"/>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sp>
        <p:nvSpPr>
          <p:cNvPr id="6" name="Oval 5"/>
          <p:cNvSpPr/>
          <p:nvPr/>
        </p:nvSpPr>
        <p:spPr>
          <a:xfrm>
            <a:off x="3478415" y="227510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3</a:t>
            </a:r>
          </a:p>
        </p:txBody>
      </p:sp>
      <p:cxnSp>
        <p:nvCxnSpPr>
          <p:cNvPr id="7" name="Straight Arrow Connector 6"/>
          <p:cNvCxnSpPr/>
          <p:nvPr/>
        </p:nvCxnSpPr>
        <p:spPr>
          <a:xfrm>
            <a:off x="2147309"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18014" y="2582310"/>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59554" y="2539134"/>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00750" y="2260186"/>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4</a:t>
            </a:r>
          </a:p>
        </p:txBody>
      </p:sp>
      <p:sp>
        <p:nvSpPr>
          <p:cNvPr id="11" name="Oval 10"/>
          <p:cNvSpPr/>
          <p:nvPr/>
        </p:nvSpPr>
        <p:spPr>
          <a:xfrm>
            <a:off x="6387127" y="229794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cxnSp>
        <p:nvCxnSpPr>
          <p:cNvPr id="12" name="Straight Arrow Connector 11"/>
          <p:cNvCxnSpPr/>
          <p:nvPr/>
        </p:nvCxnSpPr>
        <p:spPr>
          <a:xfrm>
            <a:off x="4952725" y="2533737"/>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35903" y="1901930"/>
            <a:ext cx="771365" cy="954107"/>
          </a:xfrm>
          <a:prstGeom prst="rect">
            <a:avLst/>
          </a:prstGeom>
          <a:noFill/>
        </p:spPr>
        <p:txBody>
          <a:bodyPr wrap="none" lIns="91440" tIns="45720" rIns="91440" bIns="45720" rtlCol="0">
            <a:spAutoFit/>
          </a:bodyPr>
          <a:lstStyle/>
          <a:p>
            <a:r>
              <a:rPr lang="en-US" sz="5600" dirty="0"/>
              <a:t>…</a:t>
            </a:r>
          </a:p>
        </p:txBody>
      </p:sp>
      <p:cxnSp>
        <p:nvCxnSpPr>
          <p:cNvPr id="14" name="Straight Arrow Connector 13"/>
          <p:cNvCxnSpPr/>
          <p:nvPr/>
        </p:nvCxnSpPr>
        <p:spPr>
          <a:xfrm>
            <a:off x="5941245" y="2575541"/>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350617" y="225342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7" name="Straight Arrow Connector 16"/>
          <p:cNvCxnSpPr/>
          <p:nvPr/>
        </p:nvCxnSpPr>
        <p:spPr>
          <a:xfrm>
            <a:off x="8982392" y="2566103"/>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7"/>
            <a:endCxn id="11" idx="1"/>
          </p:cNvCxnSpPr>
          <p:nvPr/>
        </p:nvCxnSpPr>
        <p:spPr>
          <a:xfrm rot="5400000" flipH="1" flipV="1">
            <a:off x="4750543" y="662006"/>
            <a:ext cx="4048" cy="3439327"/>
          </a:xfrm>
          <a:prstGeom prst="curvedConnector3">
            <a:avLst>
              <a:gd name="adj1" fmla="val 7765563"/>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68262" y="2582309"/>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1971623" y="2849096"/>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p:sp>
            <p:nvSpPr>
              <p:cNvPr id="26" name="TextBox 25"/>
              <p:cNvSpPr txBox="1">
                <a:spLocks noRot="1" noChangeAspect="1" noMove="1" noResize="1" noEditPoints="1" noAdjustHandles="1" noChangeArrowheads="1" noChangeShapeType="1" noTextEdit="1"/>
              </p:cNvSpPr>
              <p:nvPr/>
            </p:nvSpPr>
            <p:spPr>
              <a:xfrm>
                <a:off x="1971623" y="2849096"/>
                <a:ext cx="2583015" cy="523220"/>
              </a:xfrm>
              <a:prstGeom prst="rect">
                <a:avLst/>
              </a:prstGeom>
              <a:blipFill>
                <a:blip r:embed="rId2"/>
                <a:stretch>
                  <a:fillRect l="-4717" t="-11628" b="-31395"/>
                </a:stretch>
              </a:blipFill>
            </p:spPr>
            <p:txBody>
              <a:bodyPr/>
              <a:lstStyle/>
              <a:p>
                <a:r>
                  <a:rPr lang="en-US">
                    <a:noFill/>
                  </a:rPr>
                  <a:t> </a:t>
                </a:r>
              </a:p>
            </p:txBody>
          </p:sp>
        </mc:Fallback>
      </mc:AlternateContent>
      <p:sp>
        <p:nvSpPr>
          <p:cNvPr id="20" name="TextBox 19"/>
          <p:cNvSpPr txBox="1"/>
          <p:nvPr/>
        </p:nvSpPr>
        <p:spPr>
          <a:xfrm>
            <a:off x="356095" y="3515524"/>
            <a:ext cx="8350427" cy="1323439"/>
          </a:xfrm>
          <a:prstGeom prst="rect">
            <a:avLst/>
          </a:prstGeom>
          <a:noFill/>
        </p:spPr>
        <p:txBody>
          <a:bodyPr wrap="none" lIns="91440" tIns="45720" rIns="91440" bIns="45720" rtlCol="0">
            <a:spAutoFit/>
          </a:bodyPr>
          <a:lstStyle/>
          <a:p>
            <a:r>
              <a:rPr lang="en-US" sz="4000" dirty="0">
                <a:solidFill>
                  <a:srgbClr val="7030A0"/>
                </a:solidFill>
              </a:rPr>
              <a:t>Argon2iA (v1.1): Uniform Distribution </a:t>
            </a:r>
          </a:p>
          <a:p>
            <a:r>
              <a:rPr lang="en-US" sz="4000" dirty="0">
                <a:solidFill>
                  <a:srgbClr val="7030A0"/>
                </a:solidFill>
              </a:rPr>
              <a:t>Argon2iB (v1.2+): Non-Uniform</a:t>
            </a:r>
          </a:p>
        </p:txBody>
      </p:sp>
      <p:sp>
        <p:nvSpPr>
          <p:cNvPr id="22" name="TextBox 23"/>
          <p:cNvSpPr txBox="1"/>
          <p:nvPr/>
        </p:nvSpPr>
        <p:spPr>
          <a:xfrm>
            <a:off x="2630142" y="1472432"/>
            <a:ext cx="4322402" cy="523220"/>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7030A0"/>
                </a:solidFill>
              </a:rPr>
              <a:t>random predecessor r(</a:t>
            </a:r>
            <a:r>
              <a:rPr lang="en-US" sz="2800" dirty="0" err="1">
                <a:solidFill>
                  <a:srgbClr val="7030A0"/>
                </a:solidFill>
              </a:rPr>
              <a:t>i</a:t>
            </a:r>
            <a:r>
              <a:rPr lang="en-US" sz="2800" dirty="0">
                <a:solidFill>
                  <a:srgbClr val="7030A0"/>
                </a:solidFill>
              </a:rPr>
              <a:t>) &lt; </a:t>
            </a:r>
            <a:r>
              <a:rPr lang="en-US" sz="2800" dirty="0" err="1">
                <a:solidFill>
                  <a:srgbClr val="7030A0"/>
                </a:solidFill>
              </a:rPr>
              <a:t>i</a:t>
            </a:r>
            <a:endParaRPr lang="en-US" sz="2800" dirty="0">
              <a:solidFill>
                <a:srgbClr val="7030A0"/>
              </a:solidFill>
            </a:endParaRPr>
          </a:p>
        </p:txBody>
      </p:sp>
      <p:sp>
        <p:nvSpPr>
          <p:cNvPr id="27" name="Title 1">
            <a:extLst>
              <a:ext uri="{FF2B5EF4-FFF2-40B4-BE49-F238E27FC236}">
                <a16:creationId xmlns:a16="http://schemas.microsoft.com/office/drawing/2014/main" id="{A4D687A8-F7FA-9FB0-277F-727A7047BBC9}"/>
              </a:ext>
            </a:extLst>
          </p:cNvPr>
          <p:cNvSpPr>
            <a:spLocks noGrp="1"/>
          </p:cNvSpPr>
          <p:nvPr>
            <p:ph type="title"/>
          </p:nvPr>
        </p:nvSpPr>
        <p:spPr>
          <a:xfrm>
            <a:off x="838200" y="365125"/>
            <a:ext cx="10515600" cy="1325563"/>
          </a:xfrm>
        </p:spPr>
        <p:txBody>
          <a:bodyPr/>
          <a:lstStyle/>
          <a:p>
            <a:r>
              <a:rPr lang="en-US" dirty="0">
                <a:solidFill>
                  <a:srgbClr val="C00000"/>
                </a:solidFill>
              </a:rPr>
              <a:t>Argon2i</a:t>
            </a:r>
          </a:p>
        </p:txBody>
      </p:sp>
    </p:spTree>
    <p:extLst>
      <p:ext uri="{BB962C8B-B14F-4D97-AF65-F5344CB8AC3E}">
        <p14:creationId xmlns:p14="http://schemas.microsoft.com/office/powerpoint/2010/main" val="3342322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mc:AlternateContent xmlns:mc="http://schemas.openxmlformats.org/markup-compatibility/2006">
        <mc:Choice xmlns:a14="http://schemas.microsoft.com/office/drawing/2010/main" Requires="a14">
          <p:sp>
            <p:nvSpPr>
              <p:cNvPr id="26" name="TextBox 25"/>
              <p:cNvSpPr txBox="1"/>
              <p:nvPr/>
            </p:nvSpPr>
            <p:spPr>
              <a:xfrm>
                <a:off x="1595333" y="3889778"/>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p:sp>
            <p:nvSpPr>
              <p:cNvPr id="26" name="TextBox 25"/>
              <p:cNvSpPr txBox="1">
                <a:spLocks noRot="1" noChangeAspect="1" noMove="1" noResize="1" noEditPoints="1" noAdjustHandles="1" noChangeArrowheads="1" noChangeShapeType="1" noTextEdit="1"/>
              </p:cNvSpPr>
              <p:nvPr/>
            </p:nvSpPr>
            <p:spPr>
              <a:xfrm>
                <a:off x="1595333" y="3889778"/>
                <a:ext cx="2583015" cy="523220"/>
              </a:xfrm>
              <a:prstGeom prst="rect">
                <a:avLst/>
              </a:prstGeom>
              <a:blipFill>
                <a:blip r:embed="rId2"/>
                <a:stretch>
                  <a:fillRect l="-4965" t="-11628"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644406" y="4392348"/>
                <a:ext cx="11390169" cy="3535520"/>
              </a:xfrm>
              <a:prstGeom prst="rect">
                <a:avLst/>
              </a:prstGeom>
              <a:noFill/>
            </p:spPr>
            <p:txBody>
              <a:bodyPr wrap="none" lIns="91440" tIns="45720" rIns="91440" bIns="45720" rtlCol="0">
                <a:spAutoFit/>
              </a:bodyPr>
              <a:lstStyle/>
              <a:p>
                <a:r>
                  <a:rPr lang="en-US" sz="4000" dirty="0">
                    <a:solidFill>
                      <a:srgbClr val="7030A0"/>
                    </a:solidFill>
                  </a:rPr>
                  <a:t>Argon2i Edge Distribution: </a:t>
                </a:r>
                <a14:m>
                  <m:oMath xmlns:m="http://schemas.openxmlformats.org/officeDocument/2006/math">
                    <m:r>
                      <a:rPr lang="en-US" sz="4000" i="1">
                        <a:solidFill>
                          <a:srgbClr val="7030A0"/>
                        </a:solidFill>
                        <a:latin typeface="Cambria Math" panose="02040503050406030204" pitchFamily="18" charset="0"/>
                      </a:rPr>
                      <m:t>𝑁</m:t>
                    </m:r>
                    <m:r>
                      <a:rPr lang="en-US" sz="4000" i="1">
                        <a:solidFill>
                          <a:srgbClr val="7030A0"/>
                        </a:solidFill>
                        <a:latin typeface="Cambria Math" panose="02040503050406030204" pitchFamily="18" charset="0"/>
                        <a:ea typeface="Cambria Math" panose="02040503050406030204" pitchFamily="18" charset="0"/>
                      </a:rPr>
                      <m:t>≫</m:t>
                    </m:r>
                    <m:r>
                      <a:rPr lang="en-US" sz="4000" i="1">
                        <a:solidFill>
                          <a:srgbClr val="7030A0"/>
                        </a:solidFill>
                        <a:latin typeface="Cambria Math" panose="02040503050406030204" pitchFamily="18" charset="0"/>
                        <a:ea typeface="Cambria Math" panose="02040503050406030204" pitchFamily="18" charset="0"/>
                      </a:rPr>
                      <m:t>𝑛</m:t>
                    </m:r>
                  </m:oMath>
                </a14:m>
                <a:endParaRPr lang="en-US" sz="4000" dirty="0">
                  <a:solidFill>
                    <a:srgbClr val="7030A0"/>
                  </a:solidFill>
                </a:endParaRPr>
              </a:p>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Pr</m:t>
                      </m:r>
                      <m:d>
                        <m:dPr>
                          <m:begChr m:val="["/>
                          <m:endChr m:val="]"/>
                          <m:ctrlPr>
                            <a:rPr lang="en-US" sz="4000" i="1">
                              <a:latin typeface="Cambria Math" panose="02040503050406030204" pitchFamily="18" charset="0"/>
                            </a:rPr>
                          </m:ctrlPr>
                        </m:dPr>
                        <m:e>
                          <m:r>
                            <m:rPr>
                              <m:nor/>
                            </m:rPr>
                            <a:rPr lang="en-US" sz="4267" dirty="0">
                              <a:solidFill>
                                <a:srgbClr val="7030A0"/>
                              </a:solidFill>
                            </a:rPr>
                            <m:t>r</m:t>
                          </m:r>
                          <m:r>
                            <m:rPr>
                              <m:nor/>
                            </m:rPr>
                            <a:rPr lang="en-US" sz="4267" dirty="0">
                              <a:solidFill>
                                <a:srgbClr val="7030A0"/>
                              </a:solidFill>
                            </a:rPr>
                            <m:t>(</m:t>
                          </m:r>
                          <m:r>
                            <m:rPr>
                              <m:nor/>
                            </m:rPr>
                            <a:rPr lang="en-US" sz="4267" dirty="0">
                              <a:solidFill>
                                <a:srgbClr val="7030A0"/>
                              </a:solidFill>
                            </a:rPr>
                            <m:t>i</m:t>
                          </m:r>
                          <m:r>
                            <m:rPr>
                              <m:nor/>
                            </m:rPr>
                            <a:rPr lang="en-US" sz="4267" dirty="0">
                              <a:solidFill>
                                <a:srgbClr val="7030A0"/>
                              </a:solidFill>
                            </a:rPr>
                            <m:t>)</m:t>
                          </m:r>
                          <m:r>
                            <a:rPr lang="en-US" sz="4267" i="1" dirty="0">
                              <a:latin typeface="Cambria Math" panose="02040503050406030204" pitchFamily="18" charset="0"/>
                            </a:rPr>
                            <m:t>=</m:t>
                          </m:r>
                          <m:r>
                            <a:rPr lang="en-US" sz="4267" i="1" dirty="0">
                              <a:latin typeface="Cambria Math" panose="02040503050406030204" pitchFamily="18" charset="0"/>
                            </a:rPr>
                            <m:t>𝑗</m:t>
                          </m:r>
                        </m:e>
                      </m:d>
                      <m:r>
                        <a:rPr lang="en-US" sz="4000" i="1">
                          <a:latin typeface="Cambria Math" panose="02040503050406030204" pitchFamily="18" charset="0"/>
                        </a:rPr>
                        <m:t>=</m:t>
                      </m:r>
                      <m:func>
                        <m:funcPr>
                          <m:ctrlPr>
                            <a:rPr lang="en-US" sz="4000" i="1">
                              <a:latin typeface="Cambria Math" panose="02040503050406030204" pitchFamily="18" charset="0"/>
                            </a:rPr>
                          </m:ctrlPr>
                        </m:funcPr>
                        <m:fName>
                          <m:limLow>
                            <m:limLowPr>
                              <m:ctrlPr>
                                <a:rPr lang="en-US" sz="4000" i="1">
                                  <a:latin typeface="Cambria Math" panose="02040503050406030204" pitchFamily="18" charset="0"/>
                                </a:rPr>
                              </m:ctrlPr>
                            </m:limLowPr>
                            <m:e>
                              <m:r>
                                <m:rPr>
                                  <m:sty m:val="p"/>
                                </m:rPr>
                                <a:rPr lang="en-US" sz="4000">
                                  <a:latin typeface="Cambria Math" panose="02040503050406030204" pitchFamily="18" charset="0"/>
                                </a:rPr>
                                <m:t>Pr</m:t>
                              </m:r>
                            </m:e>
                            <m:lim>
                              <m:r>
                                <a:rPr lang="en-US" sz="4000" i="1">
                                  <a:latin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𝑁</m:t>
                              </m:r>
                              <m:r>
                                <a:rPr lang="en-US" sz="4000" i="1">
                                  <a:latin typeface="Cambria Math" panose="02040503050406030204" pitchFamily="18" charset="0"/>
                                  <a:ea typeface="Cambria Math" panose="02040503050406030204" pitchFamily="18" charset="0"/>
                                </a:rPr>
                                <m:t>]</m:t>
                              </m:r>
                            </m:lim>
                          </m:limLow>
                        </m:fName>
                        <m:e>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𝑖</m:t>
                              </m:r>
                              <m:d>
                                <m:dPr>
                                  <m:ctrlPr>
                                    <a:rPr lang="en-US" sz="4000" i="1">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𝑁</m:t>
                                          </m:r>
                                        </m:e>
                                        <m:sup>
                                          <m:r>
                                            <a:rPr lang="en-US" sz="4000" i="1">
                                              <a:latin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d>
                                <m:dPr>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r>
                                    <a:rPr lang="en-US" sz="4000" i="1">
                                      <a:latin typeface="Cambria Math" panose="02040503050406030204" pitchFamily="18" charset="0"/>
                                      <a:ea typeface="Cambria Math" panose="02040503050406030204" pitchFamily="18" charset="0"/>
                                    </a:rPr>
                                    <m:t>−1,</m:t>
                                  </m:r>
                                </m:e>
                              </m:d>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e>
                              </m:d>
                            </m:e>
                          </m:d>
                        </m:e>
                      </m:func>
                    </m:oMath>
                  </m:oMathPara>
                </a14:m>
                <a:endParaRPr lang="en-US" sz="4000" dirty="0"/>
              </a:p>
              <a:p>
                <a:endParaRPr lang="en-US" sz="4000" dirty="0">
                  <a:solidFill>
                    <a:srgbClr val="7030A0"/>
                  </a:solidFill>
                </a:endParaRPr>
              </a:p>
              <a:p>
                <a:endParaRPr lang="en-US" sz="4000" dirty="0">
                  <a:solidFill>
                    <a:srgbClr val="7030A0"/>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644406" y="4392348"/>
                <a:ext cx="11390169" cy="3535520"/>
              </a:xfrm>
              <a:prstGeom prst="rect">
                <a:avLst/>
              </a:prstGeom>
              <a:blipFill>
                <a:blip r:embed="rId3"/>
                <a:stretch>
                  <a:fillRect l="-1927" t="-3103"/>
                </a:stretch>
              </a:blipFill>
            </p:spPr>
            <p:txBody>
              <a:bodyPr/>
              <a:lstStyle/>
              <a:p>
                <a:r>
                  <a:rPr lang="en-US">
                    <a:noFill/>
                  </a:rPr>
                  <a:t> </a:t>
                </a:r>
              </a:p>
            </p:txBody>
          </p:sp>
        </mc:Fallback>
      </mc:AlternateContent>
      <p:sp>
        <p:nvSpPr>
          <p:cNvPr id="46" name="Rectangle 45"/>
          <p:cNvSpPr/>
          <p:nvPr/>
        </p:nvSpPr>
        <p:spPr>
          <a:xfrm>
            <a:off x="7152499" y="4043665"/>
            <a:ext cx="540533" cy="461665"/>
          </a:xfrm>
          <a:prstGeom prst="rect">
            <a:avLst/>
          </a:prstGeom>
        </p:spPr>
        <p:txBody>
          <a:bodyPr wrap="none" lIns="91440" tIns="45720" rIns="91440" bIns="45720">
            <a:spAutoFit/>
          </a:bodyPr>
          <a:lstStyle/>
          <a:p>
            <a:r>
              <a:rPr lang="en-US" sz="2400" dirty="0">
                <a:solidFill>
                  <a:srgbClr val="7030A0"/>
                </a:solidFill>
              </a:rPr>
              <a:t>r(</a:t>
            </a:r>
            <a:r>
              <a:rPr lang="en-US" sz="2400" dirty="0" err="1">
                <a:solidFill>
                  <a:srgbClr val="7030A0"/>
                </a:solidFill>
              </a:rPr>
              <a:t>i</a:t>
            </a:r>
            <a:r>
              <a:rPr lang="en-US" sz="2400" dirty="0">
                <a:solidFill>
                  <a:srgbClr val="7030A0"/>
                </a:solidFill>
              </a:rPr>
              <a:t>)</a:t>
            </a:r>
            <a:endParaRPr lang="en-US" sz="2400" dirty="0"/>
          </a:p>
        </p:txBody>
      </p:sp>
      <p:sp>
        <p:nvSpPr>
          <p:cNvPr id="3" name="Oval 2">
            <a:extLst>
              <a:ext uri="{FF2B5EF4-FFF2-40B4-BE49-F238E27FC236}">
                <a16:creationId xmlns:a16="http://schemas.microsoft.com/office/drawing/2014/main" id="{98FD3FAA-7F41-C06C-D0D1-36A47AFB128A}"/>
              </a:ext>
            </a:extLst>
          </p:cNvPr>
          <p:cNvSpPr/>
          <p:nvPr/>
        </p:nvSpPr>
        <p:spPr>
          <a:xfrm>
            <a:off x="89282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6" name="Oval 5">
            <a:extLst>
              <a:ext uri="{FF2B5EF4-FFF2-40B4-BE49-F238E27FC236}">
                <a16:creationId xmlns:a16="http://schemas.microsoft.com/office/drawing/2014/main" id="{A129022A-CC4F-3578-783D-E18253BB641E}"/>
              </a:ext>
            </a:extLst>
          </p:cNvPr>
          <p:cNvSpPr/>
          <p:nvPr/>
        </p:nvSpPr>
        <p:spPr>
          <a:xfrm>
            <a:off x="183436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cxnSp>
        <p:nvCxnSpPr>
          <p:cNvPr id="8" name="Straight Arrow Connector 7">
            <a:extLst>
              <a:ext uri="{FF2B5EF4-FFF2-40B4-BE49-F238E27FC236}">
                <a16:creationId xmlns:a16="http://schemas.microsoft.com/office/drawing/2014/main" id="{2E79B0AD-AB45-D66C-1A92-3D8B7FDD7BC8}"/>
              </a:ext>
            </a:extLst>
          </p:cNvPr>
          <p:cNvCxnSpPr/>
          <p:nvPr/>
        </p:nvCxnSpPr>
        <p:spPr>
          <a:xfrm>
            <a:off x="1444796" y="3410920"/>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EDA7E26-B88C-9D5B-EDE7-01399D8D95D0}"/>
              </a:ext>
            </a:extLst>
          </p:cNvPr>
          <p:cNvSpPr/>
          <p:nvPr/>
        </p:nvSpPr>
        <p:spPr>
          <a:xfrm>
            <a:off x="8833525" y="3177045"/>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sp>
        <p:nvSpPr>
          <p:cNvPr id="10" name="TextBox 9">
            <a:extLst>
              <a:ext uri="{FF2B5EF4-FFF2-40B4-BE49-F238E27FC236}">
                <a16:creationId xmlns:a16="http://schemas.microsoft.com/office/drawing/2014/main" id="{05A49156-08DE-26A6-0C21-EDBDD37C8B28}"/>
              </a:ext>
            </a:extLst>
          </p:cNvPr>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p:sp>
        <p:nvSpPr>
          <p:cNvPr id="12" name="Oval 11">
            <a:extLst>
              <a:ext uri="{FF2B5EF4-FFF2-40B4-BE49-F238E27FC236}">
                <a16:creationId xmlns:a16="http://schemas.microsoft.com/office/drawing/2014/main" id="{9DC4F179-D1B7-3255-24A6-715C281EBD3D}"/>
              </a:ext>
            </a:extLst>
          </p:cNvPr>
          <p:cNvSpPr/>
          <p:nvPr/>
        </p:nvSpPr>
        <p:spPr>
          <a:xfrm>
            <a:off x="10552518" y="318093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4" name="Straight Arrow Connector 13">
            <a:extLst>
              <a:ext uri="{FF2B5EF4-FFF2-40B4-BE49-F238E27FC236}">
                <a16:creationId xmlns:a16="http://schemas.microsoft.com/office/drawing/2014/main" id="{D6BC375F-FA78-E3D9-B72E-9AA52F4DF959}"/>
              </a:ext>
            </a:extLst>
          </p:cNvPr>
          <p:cNvCxnSpPr/>
          <p:nvPr/>
        </p:nvCxnSpPr>
        <p:spPr>
          <a:xfrm flipV="1">
            <a:off x="10319441" y="3401481"/>
            <a:ext cx="184113" cy="311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3BFA47-E568-730F-9DA7-DAB4A5732C6F}"/>
              </a:ext>
            </a:extLst>
          </p:cNvPr>
          <p:cNvCxnSpPr/>
          <p:nvPr/>
        </p:nvCxnSpPr>
        <p:spPr>
          <a:xfrm>
            <a:off x="9321117" y="3432604"/>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5AE91A3-4388-D2AE-6F0E-332AABF02B0F}"/>
              </a:ext>
            </a:extLst>
          </p:cNvPr>
          <p:cNvSpPr txBox="1"/>
          <p:nvPr/>
        </p:nvSpPr>
        <p:spPr>
          <a:xfrm>
            <a:off x="9607804" y="2780831"/>
            <a:ext cx="771365" cy="954107"/>
          </a:xfrm>
          <a:prstGeom prst="rect">
            <a:avLst/>
          </a:prstGeom>
          <a:noFill/>
        </p:spPr>
        <p:txBody>
          <a:bodyPr wrap="none" lIns="91440" tIns="45720" rIns="91440" bIns="45720" rtlCol="0">
            <a:spAutoFit/>
          </a:bodyPr>
          <a:lstStyle/>
          <a:p>
            <a:r>
              <a:rPr lang="en-US" sz="5600" dirty="0"/>
              <a:t>…</a:t>
            </a:r>
          </a:p>
        </p:txBody>
      </p:sp>
      <p:sp>
        <p:nvSpPr>
          <p:cNvPr id="19" name="Oval 18">
            <a:extLst>
              <a:ext uri="{FF2B5EF4-FFF2-40B4-BE49-F238E27FC236}">
                <a16:creationId xmlns:a16="http://schemas.microsoft.com/office/drawing/2014/main" id="{55667426-1E4F-4854-5E8D-88DB523D0FFA}"/>
              </a:ext>
            </a:extLst>
          </p:cNvPr>
          <p:cNvSpPr/>
          <p:nvPr/>
        </p:nvSpPr>
        <p:spPr>
          <a:xfrm>
            <a:off x="7955677" y="3177169"/>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i-1</a:t>
            </a:r>
          </a:p>
        </p:txBody>
      </p:sp>
      <p:sp>
        <p:nvSpPr>
          <p:cNvPr id="24" name="Oval 23">
            <a:extLst>
              <a:ext uri="{FF2B5EF4-FFF2-40B4-BE49-F238E27FC236}">
                <a16:creationId xmlns:a16="http://schemas.microsoft.com/office/drawing/2014/main" id="{F77A01F7-34D0-7006-28C0-795BB8D53426}"/>
              </a:ext>
            </a:extLst>
          </p:cNvPr>
          <p:cNvSpPr/>
          <p:nvPr/>
        </p:nvSpPr>
        <p:spPr>
          <a:xfrm>
            <a:off x="6997249" y="3211713"/>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i-2</a:t>
            </a:r>
          </a:p>
        </p:txBody>
      </p:sp>
      <p:cxnSp>
        <p:nvCxnSpPr>
          <p:cNvPr id="33" name="Straight Arrow Connector 32">
            <a:extLst>
              <a:ext uri="{FF2B5EF4-FFF2-40B4-BE49-F238E27FC236}">
                <a16:creationId xmlns:a16="http://schemas.microsoft.com/office/drawing/2014/main" id="{681753FC-1644-AD21-06A0-EC444FC9F70E}"/>
              </a:ext>
            </a:extLst>
          </p:cNvPr>
          <p:cNvCxnSpPr>
            <a:endCxn id="19" idx="2"/>
          </p:cNvCxnSpPr>
          <p:nvPr/>
        </p:nvCxnSpPr>
        <p:spPr>
          <a:xfrm flipV="1">
            <a:off x="7482443" y="3456115"/>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AD24F5-260F-518C-766F-8585C470AE35}"/>
              </a:ext>
            </a:extLst>
          </p:cNvPr>
          <p:cNvCxnSpPr/>
          <p:nvPr/>
        </p:nvCxnSpPr>
        <p:spPr>
          <a:xfrm>
            <a:off x="8473118" y="3444965"/>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6BFAF39F-1BFF-AE57-9A3D-6F59CFCB0DCC}"/>
              </a:ext>
            </a:extLst>
          </p:cNvPr>
          <p:cNvSpPr/>
          <p:nvPr/>
        </p:nvSpPr>
        <p:spPr>
          <a:xfrm>
            <a:off x="6134908" y="3207998"/>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i-3</a:t>
            </a:r>
          </a:p>
        </p:txBody>
      </p:sp>
      <p:cxnSp>
        <p:nvCxnSpPr>
          <p:cNvPr id="38" name="Straight Arrow Connector 37">
            <a:extLst>
              <a:ext uri="{FF2B5EF4-FFF2-40B4-BE49-F238E27FC236}">
                <a16:creationId xmlns:a16="http://schemas.microsoft.com/office/drawing/2014/main" id="{13C845C0-290A-F222-066A-AB3491853683}"/>
              </a:ext>
            </a:extLst>
          </p:cNvPr>
          <p:cNvCxnSpPr/>
          <p:nvPr/>
        </p:nvCxnSpPr>
        <p:spPr>
          <a:xfrm flipV="1">
            <a:off x="6620102" y="3452402"/>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DC07C3F-09EF-618A-B25E-8DA3385B5E50}"/>
              </a:ext>
            </a:extLst>
          </p:cNvPr>
          <p:cNvSpPr/>
          <p:nvPr/>
        </p:nvSpPr>
        <p:spPr>
          <a:xfrm>
            <a:off x="3057998" y="3177045"/>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i-8</a:t>
            </a:r>
          </a:p>
        </p:txBody>
      </p:sp>
      <p:sp>
        <p:nvSpPr>
          <p:cNvPr id="40" name="TextBox 39">
            <a:extLst>
              <a:ext uri="{FF2B5EF4-FFF2-40B4-BE49-F238E27FC236}">
                <a16:creationId xmlns:a16="http://schemas.microsoft.com/office/drawing/2014/main" id="{AB1C2E2F-9684-89A7-329C-1E27612348B3}"/>
              </a:ext>
            </a:extLst>
          </p:cNvPr>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p:sp>
        <p:nvSpPr>
          <p:cNvPr id="45" name="Oval 44">
            <a:extLst>
              <a:ext uri="{FF2B5EF4-FFF2-40B4-BE49-F238E27FC236}">
                <a16:creationId xmlns:a16="http://schemas.microsoft.com/office/drawing/2014/main" id="{21E384CE-952D-01EF-245A-54E7D1AD1800}"/>
              </a:ext>
            </a:extLst>
          </p:cNvPr>
          <p:cNvSpPr/>
          <p:nvPr/>
        </p:nvSpPr>
        <p:spPr>
          <a:xfrm>
            <a:off x="5183359" y="3205050"/>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7" name="Straight Arrow Connector 46">
            <a:extLst>
              <a:ext uri="{FF2B5EF4-FFF2-40B4-BE49-F238E27FC236}">
                <a16:creationId xmlns:a16="http://schemas.microsoft.com/office/drawing/2014/main" id="{7F846D65-E93D-1609-2C25-7B4C612B4AC9}"/>
              </a:ext>
            </a:extLst>
          </p:cNvPr>
          <p:cNvCxnSpPr/>
          <p:nvPr/>
        </p:nvCxnSpPr>
        <p:spPr>
          <a:xfrm flipV="1">
            <a:off x="5668553" y="3493291"/>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9BEE663-1FD6-8C34-F8F8-0215F9644946}"/>
              </a:ext>
            </a:extLst>
          </p:cNvPr>
          <p:cNvSpPr/>
          <p:nvPr/>
        </p:nvSpPr>
        <p:spPr>
          <a:xfrm>
            <a:off x="4332169" y="3201337"/>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9" name="Straight Arrow Connector 48">
            <a:extLst>
              <a:ext uri="{FF2B5EF4-FFF2-40B4-BE49-F238E27FC236}">
                <a16:creationId xmlns:a16="http://schemas.microsoft.com/office/drawing/2014/main" id="{97E07577-A3A0-B11A-6447-2D9AF04ECEFE}"/>
              </a:ext>
            </a:extLst>
          </p:cNvPr>
          <p:cNvCxnSpPr/>
          <p:nvPr/>
        </p:nvCxnSpPr>
        <p:spPr>
          <a:xfrm flipV="1">
            <a:off x="4817363" y="3489578"/>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2">
            <a:extLst>
              <a:ext uri="{FF2B5EF4-FFF2-40B4-BE49-F238E27FC236}">
                <a16:creationId xmlns:a16="http://schemas.microsoft.com/office/drawing/2014/main" id="{3C3B389B-CB26-BE4A-434F-E05718A64B3C}"/>
              </a:ext>
            </a:extLst>
          </p:cNvPr>
          <p:cNvCxnSpPr>
            <a:stCxn id="45" idx="4"/>
            <a:endCxn id="9" idx="4"/>
          </p:cNvCxnSpPr>
          <p:nvPr/>
        </p:nvCxnSpPr>
        <p:spPr>
          <a:xfrm rot="5400000" flipH="1" flipV="1">
            <a:off x="7314133" y="1952986"/>
            <a:ext cx="28007" cy="3591911"/>
          </a:xfrm>
          <a:prstGeom prst="curvedConnector3">
            <a:avLst>
              <a:gd name="adj1" fmla="val -816254"/>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637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p:sp>
        <p:nvSpPr>
          <p:cNvPr id="13" name="TextBox 12"/>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mc:AlternateContent xmlns:mc="http://schemas.openxmlformats.org/markup-compatibility/2006">
        <mc:Choice xmlns:a14="http://schemas.microsoft.com/office/drawing/2010/main" Requires="a14">
          <p:sp>
            <p:nvSpPr>
              <p:cNvPr id="26" name="TextBox 25"/>
              <p:cNvSpPr txBox="1"/>
              <p:nvPr/>
            </p:nvSpPr>
            <p:spPr>
              <a:xfrm>
                <a:off x="1595333" y="3889778"/>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p:sp>
            <p:nvSpPr>
              <p:cNvPr id="26" name="TextBox 25"/>
              <p:cNvSpPr txBox="1">
                <a:spLocks noRot="1" noChangeAspect="1" noMove="1" noResize="1" noEditPoints="1" noAdjustHandles="1" noChangeArrowheads="1" noChangeShapeType="1" noTextEdit="1"/>
              </p:cNvSpPr>
              <p:nvPr/>
            </p:nvSpPr>
            <p:spPr>
              <a:xfrm>
                <a:off x="1595333" y="3889778"/>
                <a:ext cx="2583015" cy="523220"/>
              </a:xfrm>
              <a:prstGeom prst="rect">
                <a:avLst/>
              </a:prstGeom>
              <a:blipFill>
                <a:blip r:embed="rId2"/>
                <a:stretch>
                  <a:fillRect l="-4965" t="-11628"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644406" y="4392348"/>
                <a:ext cx="11390169" cy="3535520"/>
              </a:xfrm>
              <a:prstGeom prst="rect">
                <a:avLst/>
              </a:prstGeom>
              <a:noFill/>
            </p:spPr>
            <p:txBody>
              <a:bodyPr wrap="none" lIns="91440" tIns="45720" rIns="91440" bIns="45720" rtlCol="0">
                <a:spAutoFit/>
              </a:bodyPr>
              <a:lstStyle/>
              <a:p>
                <a:r>
                  <a:rPr lang="en-US" sz="4000" dirty="0">
                    <a:solidFill>
                      <a:srgbClr val="7030A0"/>
                    </a:solidFill>
                  </a:rPr>
                  <a:t>Argon2i Edge Distribution: </a:t>
                </a:r>
                <a14:m>
                  <m:oMath xmlns:m="http://schemas.openxmlformats.org/officeDocument/2006/math">
                    <m:r>
                      <a:rPr lang="en-US" sz="4000" i="1">
                        <a:solidFill>
                          <a:srgbClr val="7030A0"/>
                        </a:solidFill>
                        <a:latin typeface="Cambria Math" panose="02040503050406030204" pitchFamily="18" charset="0"/>
                      </a:rPr>
                      <m:t>𝑁</m:t>
                    </m:r>
                    <m:r>
                      <a:rPr lang="en-US" sz="4000" i="1">
                        <a:solidFill>
                          <a:srgbClr val="7030A0"/>
                        </a:solidFill>
                        <a:latin typeface="Cambria Math" panose="02040503050406030204" pitchFamily="18" charset="0"/>
                        <a:ea typeface="Cambria Math" panose="02040503050406030204" pitchFamily="18" charset="0"/>
                      </a:rPr>
                      <m:t>≫</m:t>
                    </m:r>
                    <m:r>
                      <a:rPr lang="en-US" sz="4000" i="1">
                        <a:solidFill>
                          <a:srgbClr val="7030A0"/>
                        </a:solidFill>
                        <a:latin typeface="Cambria Math" panose="02040503050406030204" pitchFamily="18" charset="0"/>
                        <a:ea typeface="Cambria Math" panose="02040503050406030204" pitchFamily="18" charset="0"/>
                      </a:rPr>
                      <m:t>𝑛</m:t>
                    </m:r>
                  </m:oMath>
                </a14:m>
                <a:endParaRPr lang="en-US" sz="4000" dirty="0">
                  <a:solidFill>
                    <a:srgbClr val="7030A0"/>
                  </a:solidFill>
                </a:endParaRPr>
              </a:p>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Pr</m:t>
                      </m:r>
                      <m:d>
                        <m:dPr>
                          <m:begChr m:val="["/>
                          <m:endChr m:val="]"/>
                          <m:ctrlPr>
                            <a:rPr lang="en-US" sz="4000" i="1">
                              <a:latin typeface="Cambria Math" panose="02040503050406030204" pitchFamily="18" charset="0"/>
                            </a:rPr>
                          </m:ctrlPr>
                        </m:dPr>
                        <m:e>
                          <m:r>
                            <m:rPr>
                              <m:nor/>
                            </m:rPr>
                            <a:rPr lang="en-US" sz="4267" dirty="0">
                              <a:solidFill>
                                <a:srgbClr val="7030A0"/>
                              </a:solidFill>
                            </a:rPr>
                            <m:t>r</m:t>
                          </m:r>
                          <m:r>
                            <m:rPr>
                              <m:nor/>
                            </m:rPr>
                            <a:rPr lang="en-US" sz="4267" dirty="0">
                              <a:solidFill>
                                <a:srgbClr val="7030A0"/>
                              </a:solidFill>
                            </a:rPr>
                            <m:t>(</m:t>
                          </m:r>
                          <m:r>
                            <m:rPr>
                              <m:nor/>
                            </m:rPr>
                            <a:rPr lang="en-US" sz="4267" dirty="0">
                              <a:solidFill>
                                <a:srgbClr val="7030A0"/>
                              </a:solidFill>
                            </a:rPr>
                            <m:t>i</m:t>
                          </m:r>
                          <m:r>
                            <m:rPr>
                              <m:nor/>
                            </m:rPr>
                            <a:rPr lang="en-US" sz="4267" dirty="0">
                              <a:solidFill>
                                <a:srgbClr val="7030A0"/>
                              </a:solidFill>
                            </a:rPr>
                            <m:t>)</m:t>
                          </m:r>
                          <m:r>
                            <a:rPr lang="en-US" sz="4267" i="1" dirty="0">
                              <a:latin typeface="Cambria Math" panose="02040503050406030204" pitchFamily="18" charset="0"/>
                            </a:rPr>
                            <m:t>=</m:t>
                          </m:r>
                          <m:r>
                            <a:rPr lang="en-US" sz="4267" i="1" dirty="0">
                              <a:latin typeface="Cambria Math" panose="02040503050406030204" pitchFamily="18" charset="0"/>
                            </a:rPr>
                            <m:t>𝑗</m:t>
                          </m:r>
                        </m:e>
                      </m:d>
                      <m:r>
                        <a:rPr lang="en-US" sz="4000" i="1">
                          <a:latin typeface="Cambria Math" panose="02040503050406030204" pitchFamily="18" charset="0"/>
                        </a:rPr>
                        <m:t>=</m:t>
                      </m:r>
                      <m:func>
                        <m:funcPr>
                          <m:ctrlPr>
                            <a:rPr lang="en-US" sz="4000" i="1">
                              <a:latin typeface="Cambria Math" panose="02040503050406030204" pitchFamily="18" charset="0"/>
                            </a:rPr>
                          </m:ctrlPr>
                        </m:funcPr>
                        <m:fName>
                          <m:limLow>
                            <m:limLowPr>
                              <m:ctrlPr>
                                <a:rPr lang="en-US" sz="4000" i="1">
                                  <a:latin typeface="Cambria Math" panose="02040503050406030204" pitchFamily="18" charset="0"/>
                                </a:rPr>
                              </m:ctrlPr>
                            </m:limLowPr>
                            <m:e>
                              <m:r>
                                <m:rPr>
                                  <m:sty m:val="p"/>
                                </m:rPr>
                                <a:rPr lang="en-US" sz="4000">
                                  <a:latin typeface="Cambria Math" panose="02040503050406030204" pitchFamily="18" charset="0"/>
                                </a:rPr>
                                <m:t>Pr</m:t>
                              </m:r>
                            </m:e>
                            <m:lim>
                              <m:r>
                                <a:rPr lang="en-US" sz="4000" i="1">
                                  <a:latin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𝑁</m:t>
                              </m:r>
                              <m:r>
                                <a:rPr lang="en-US" sz="4000" i="1">
                                  <a:latin typeface="Cambria Math" panose="02040503050406030204" pitchFamily="18" charset="0"/>
                                  <a:ea typeface="Cambria Math" panose="02040503050406030204" pitchFamily="18" charset="0"/>
                                </a:rPr>
                                <m:t>]</m:t>
                              </m:r>
                            </m:lim>
                          </m:limLow>
                        </m:fName>
                        <m:e>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𝑖</m:t>
                              </m:r>
                              <m:d>
                                <m:dPr>
                                  <m:ctrlPr>
                                    <a:rPr lang="en-US" sz="4000" i="1">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𝑁</m:t>
                                          </m:r>
                                        </m:e>
                                        <m:sup>
                                          <m:r>
                                            <a:rPr lang="en-US" sz="4000" i="1">
                                              <a:latin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d>
                                <m:dPr>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r>
                                    <a:rPr lang="en-US" sz="4000" i="1">
                                      <a:latin typeface="Cambria Math" panose="02040503050406030204" pitchFamily="18" charset="0"/>
                                      <a:ea typeface="Cambria Math" panose="02040503050406030204" pitchFamily="18" charset="0"/>
                                    </a:rPr>
                                    <m:t>−1,</m:t>
                                  </m:r>
                                </m:e>
                              </m:d>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e>
                              </m:d>
                            </m:e>
                          </m:d>
                        </m:e>
                      </m:func>
                    </m:oMath>
                  </m:oMathPara>
                </a14:m>
                <a:endParaRPr lang="en-US" sz="4000" dirty="0"/>
              </a:p>
              <a:p>
                <a:endParaRPr lang="en-US" sz="4000" dirty="0">
                  <a:solidFill>
                    <a:srgbClr val="7030A0"/>
                  </a:solidFill>
                </a:endParaRPr>
              </a:p>
              <a:p>
                <a:endParaRPr lang="en-US" sz="4000" dirty="0">
                  <a:solidFill>
                    <a:srgbClr val="7030A0"/>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644406" y="4392348"/>
                <a:ext cx="11390169" cy="3535520"/>
              </a:xfrm>
              <a:prstGeom prst="rect">
                <a:avLst/>
              </a:prstGeom>
              <a:blipFill>
                <a:blip r:embed="rId3"/>
                <a:stretch>
                  <a:fillRect l="-1927" t="-3103"/>
                </a:stretch>
              </a:blipFill>
            </p:spPr>
            <p:txBody>
              <a:bodyPr/>
              <a:lstStyle/>
              <a:p>
                <a:r>
                  <a:rPr lang="en-US">
                    <a:noFill/>
                  </a:rPr>
                  <a:t> </a:t>
                </a:r>
              </a:p>
            </p:txBody>
          </p:sp>
        </mc:Fallback>
      </mc:AlternateContent>
      <p:sp>
        <p:nvSpPr>
          <p:cNvPr id="32" name="TextBox 31"/>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mc:AlternateContent xmlns:mc="http://schemas.openxmlformats.org/markup-compatibility/2006">
        <mc:Choice xmlns:a14="http://schemas.microsoft.com/office/drawing/2010/main" Requires="a14">
          <p:sp>
            <p:nvSpPr>
              <p:cNvPr id="34" name="TextBox 33"/>
              <p:cNvSpPr txBox="1"/>
              <p:nvPr/>
            </p:nvSpPr>
            <p:spPr>
              <a:xfrm>
                <a:off x="4680992" y="2109893"/>
                <a:ext cx="5477782" cy="523220"/>
              </a:xfrm>
              <a:prstGeom prst="rect">
                <a:avLst/>
              </a:prstGeom>
              <a:noFill/>
            </p:spPr>
            <p:txBody>
              <a:bodyPr wrap="none" lIns="91440" tIns="45720" rIns="91440" bIns="45720" rtlCol="0">
                <a:spAutoFit/>
              </a:bodyPr>
              <a:lstStyle/>
              <a:p>
                <a:pPr/>
                <a14:m>
                  <m:oMathPara xmlns:m="http://schemas.openxmlformats.org/officeDocument/2006/math">
                    <m:oMathParaPr>
                      <m:jc m:val="centerGroup"/>
                    </m:oMathParaPr>
                    <m:oMath xmlns:m="http://schemas.openxmlformats.org/officeDocument/2006/math">
                      <m:r>
                        <m:rPr>
                          <m:sty m:val="p"/>
                        </m:rPr>
                        <a:rPr lang="en-US" sz="2800">
                          <a:solidFill>
                            <a:srgbClr val="0070C0"/>
                          </a:solidFill>
                          <a:latin typeface="Cambria Math" panose="02040503050406030204" pitchFamily="18" charset="0"/>
                        </a:rPr>
                        <m:t>Closer</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Nodes</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receive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more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weight</m:t>
                      </m:r>
                    </m:oMath>
                  </m:oMathPara>
                </a14:m>
                <a:endParaRPr lang="en-US" sz="2800" dirty="0">
                  <a:solidFill>
                    <a:srgbClr val="0070C0"/>
                  </a:solidFill>
                </a:endParaRPr>
              </a:p>
            </p:txBody>
          </p:sp>
        </mc:Choice>
        <mc:Fallback>
          <p:sp>
            <p:nvSpPr>
              <p:cNvPr id="34" name="TextBox 33"/>
              <p:cNvSpPr txBox="1">
                <a:spLocks noRot="1" noChangeAspect="1" noMove="1" noResize="1" noEditPoints="1" noAdjustHandles="1" noChangeArrowheads="1" noChangeShapeType="1" noTextEdit="1"/>
              </p:cNvSpPr>
              <p:nvPr/>
            </p:nvSpPr>
            <p:spPr>
              <a:xfrm>
                <a:off x="4680992" y="2109893"/>
                <a:ext cx="5477782" cy="523220"/>
              </a:xfrm>
              <a:prstGeom prst="rect">
                <a:avLst/>
              </a:prstGeom>
              <a:blipFill>
                <a:blip r:embed="rId4"/>
                <a:stretch>
                  <a:fillRect/>
                </a:stretch>
              </a:blipFill>
            </p:spPr>
            <p:txBody>
              <a:bodyPr/>
              <a:lstStyle/>
              <a:p>
                <a:r>
                  <a:rPr lang="en-US">
                    <a:noFill/>
                  </a:rPr>
                  <a:t> </a:t>
                </a:r>
              </a:p>
            </p:txBody>
          </p:sp>
        </mc:Fallback>
      </mc:AlternateContent>
      <p:sp>
        <p:nvSpPr>
          <p:cNvPr id="46" name="Rectangle 45"/>
          <p:cNvSpPr/>
          <p:nvPr/>
        </p:nvSpPr>
        <p:spPr>
          <a:xfrm>
            <a:off x="7152499" y="4043665"/>
            <a:ext cx="540533" cy="461665"/>
          </a:xfrm>
          <a:prstGeom prst="rect">
            <a:avLst/>
          </a:prstGeom>
        </p:spPr>
        <p:txBody>
          <a:bodyPr wrap="none" lIns="91440" tIns="45720" rIns="91440" bIns="45720">
            <a:spAutoFit/>
          </a:bodyPr>
          <a:lstStyle/>
          <a:p>
            <a:r>
              <a:rPr lang="en-US" sz="2400" dirty="0">
                <a:solidFill>
                  <a:srgbClr val="7030A0"/>
                </a:solidFill>
              </a:rPr>
              <a:t>r(</a:t>
            </a:r>
            <a:r>
              <a:rPr lang="en-US" sz="2400" dirty="0" err="1">
                <a:solidFill>
                  <a:srgbClr val="7030A0"/>
                </a:solidFill>
              </a:rPr>
              <a:t>i</a:t>
            </a:r>
            <a:r>
              <a:rPr lang="en-US" sz="2400" dirty="0">
                <a:solidFill>
                  <a:srgbClr val="7030A0"/>
                </a:solidFill>
              </a:rPr>
              <a:t>)</a:t>
            </a:r>
            <a:endParaRPr lang="en-US" sz="2400" dirty="0"/>
          </a:p>
        </p:txBody>
      </p:sp>
      <p:sp>
        <p:nvSpPr>
          <p:cNvPr id="3" name="Oval 2">
            <a:extLst>
              <a:ext uri="{FF2B5EF4-FFF2-40B4-BE49-F238E27FC236}">
                <a16:creationId xmlns:a16="http://schemas.microsoft.com/office/drawing/2014/main" id="{49B0ED7B-57DA-BC5A-3394-8F133F1157D5}"/>
              </a:ext>
            </a:extLst>
          </p:cNvPr>
          <p:cNvSpPr/>
          <p:nvPr/>
        </p:nvSpPr>
        <p:spPr>
          <a:xfrm>
            <a:off x="89282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6" name="Oval 5">
            <a:extLst>
              <a:ext uri="{FF2B5EF4-FFF2-40B4-BE49-F238E27FC236}">
                <a16:creationId xmlns:a16="http://schemas.microsoft.com/office/drawing/2014/main" id="{A15BA85F-DAD6-8A61-F463-42447BAAB568}"/>
              </a:ext>
            </a:extLst>
          </p:cNvPr>
          <p:cNvSpPr/>
          <p:nvPr/>
        </p:nvSpPr>
        <p:spPr>
          <a:xfrm>
            <a:off x="183436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cxnSp>
        <p:nvCxnSpPr>
          <p:cNvPr id="8" name="Straight Arrow Connector 7">
            <a:extLst>
              <a:ext uri="{FF2B5EF4-FFF2-40B4-BE49-F238E27FC236}">
                <a16:creationId xmlns:a16="http://schemas.microsoft.com/office/drawing/2014/main" id="{E95279B4-76D5-B9AB-DE4B-126302B9AAD7}"/>
              </a:ext>
            </a:extLst>
          </p:cNvPr>
          <p:cNvCxnSpPr/>
          <p:nvPr/>
        </p:nvCxnSpPr>
        <p:spPr>
          <a:xfrm>
            <a:off x="1444796" y="3410920"/>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40AB7AF-393E-43D9-A17D-E1F176DAB5F7}"/>
              </a:ext>
            </a:extLst>
          </p:cNvPr>
          <p:cNvSpPr/>
          <p:nvPr/>
        </p:nvSpPr>
        <p:spPr>
          <a:xfrm>
            <a:off x="8833525" y="3177045"/>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sp>
        <p:nvSpPr>
          <p:cNvPr id="10" name="TextBox 9">
            <a:extLst>
              <a:ext uri="{FF2B5EF4-FFF2-40B4-BE49-F238E27FC236}">
                <a16:creationId xmlns:a16="http://schemas.microsoft.com/office/drawing/2014/main" id="{E579E0C7-EFAC-22B7-3AA0-66B20E80995D}"/>
              </a:ext>
            </a:extLst>
          </p:cNvPr>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p:sp>
        <p:nvSpPr>
          <p:cNvPr id="12" name="Oval 11">
            <a:extLst>
              <a:ext uri="{FF2B5EF4-FFF2-40B4-BE49-F238E27FC236}">
                <a16:creationId xmlns:a16="http://schemas.microsoft.com/office/drawing/2014/main" id="{D1DD1AA0-D1EE-121B-0689-BA5682D9954D}"/>
              </a:ext>
            </a:extLst>
          </p:cNvPr>
          <p:cNvSpPr/>
          <p:nvPr/>
        </p:nvSpPr>
        <p:spPr>
          <a:xfrm>
            <a:off x="10552518" y="318093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4" name="Straight Arrow Connector 13">
            <a:extLst>
              <a:ext uri="{FF2B5EF4-FFF2-40B4-BE49-F238E27FC236}">
                <a16:creationId xmlns:a16="http://schemas.microsoft.com/office/drawing/2014/main" id="{70C76A61-058E-F051-3CCA-81ADB44B608D}"/>
              </a:ext>
            </a:extLst>
          </p:cNvPr>
          <p:cNvCxnSpPr/>
          <p:nvPr/>
        </p:nvCxnSpPr>
        <p:spPr>
          <a:xfrm flipV="1">
            <a:off x="10319441" y="3401481"/>
            <a:ext cx="184113" cy="311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7E79A3-82F0-B273-DD0B-165FB4B82331}"/>
              </a:ext>
            </a:extLst>
          </p:cNvPr>
          <p:cNvCxnSpPr/>
          <p:nvPr/>
        </p:nvCxnSpPr>
        <p:spPr>
          <a:xfrm>
            <a:off x="9321117" y="3432604"/>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AB13F3-B0F0-8B8E-AFBE-E37BBA3AF2B4}"/>
              </a:ext>
            </a:extLst>
          </p:cNvPr>
          <p:cNvSpPr txBox="1"/>
          <p:nvPr/>
        </p:nvSpPr>
        <p:spPr>
          <a:xfrm>
            <a:off x="9607804" y="2780831"/>
            <a:ext cx="771365" cy="954107"/>
          </a:xfrm>
          <a:prstGeom prst="rect">
            <a:avLst/>
          </a:prstGeom>
          <a:noFill/>
        </p:spPr>
        <p:txBody>
          <a:bodyPr wrap="none" lIns="91440" tIns="45720" rIns="91440" bIns="45720" rtlCol="0">
            <a:spAutoFit/>
          </a:bodyPr>
          <a:lstStyle/>
          <a:p>
            <a:r>
              <a:rPr lang="en-US" sz="5600" dirty="0"/>
              <a:t>…</a:t>
            </a:r>
          </a:p>
        </p:txBody>
      </p:sp>
      <p:sp>
        <p:nvSpPr>
          <p:cNvPr id="24" name="Oval 23">
            <a:extLst>
              <a:ext uri="{FF2B5EF4-FFF2-40B4-BE49-F238E27FC236}">
                <a16:creationId xmlns:a16="http://schemas.microsoft.com/office/drawing/2014/main" id="{D292A730-30CE-8A56-C529-1F2ED24AD418}"/>
              </a:ext>
            </a:extLst>
          </p:cNvPr>
          <p:cNvSpPr/>
          <p:nvPr/>
        </p:nvSpPr>
        <p:spPr>
          <a:xfrm>
            <a:off x="7955677" y="3177169"/>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i-1</a:t>
            </a:r>
          </a:p>
        </p:txBody>
      </p:sp>
      <p:sp>
        <p:nvSpPr>
          <p:cNvPr id="33" name="Oval 32">
            <a:extLst>
              <a:ext uri="{FF2B5EF4-FFF2-40B4-BE49-F238E27FC236}">
                <a16:creationId xmlns:a16="http://schemas.microsoft.com/office/drawing/2014/main" id="{08CDC02D-8A3D-DDF6-2D67-B007232A2BFE}"/>
              </a:ext>
            </a:extLst>
          </p:cNvPr>
          <p:cNvSpPr/>
          <p:nvPr/>
        </p:nvSpPr>
        <p:spPr>
          <a:xfrm>
            <a:off x="6997249" y="3211713"/>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i-2</a:t>
            </a:r>
          </a:p>
        </p:txBody>
      </p:sp>
      <p:cxnSp>
        <p:nvCxnSpPr>
          <p:cNvPr id="37" name="Straight Arrow Connector 36">
            <a:extLst>
              <a:ext uri="{FF2B5EF4-FFF2-40B4-BE49-F238E27FC236}">
                <a16:creationId xmlns:a16="http://schemas.microsoft.com/office/drawing/2014/main" id="{F2FCB533-D66C-1280-7CD3-6BCF61188D87}"/>
              </a:ext>
            </a:extLst>
          </p:cNvPr>
          <p:cNvCxnSpPr>
            <a:endCxn id="24" idx="2"/>
          </p:cNvCxnSpPr>
          <p:nvPr/>
        </p:nvCxnSpPr>
        <p:spPr>
          <a:xfrm flipV="1">
            <a:off x="7482443" y="3456115"/>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AE2D87-80DD-D5CC-57D7-60A452981244}"/>
              </a:ext>
            </a:extLst>
          </p:cNvPr>
          <p:cNvCxnSpPr/>
          <p:nvPr/>
        </p:nvCxnSpPr>
        <p:spPr>
          <a:xfrm>
            <a:off x="8473118" y="3444965"/>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86CF0B2-5B92-0E81-D9BF-CFFAFC4B5DB3}"/>
              </a:ext>
            </a:extLst>
          </p:cNvPr>
          <p:cNvSpPr/>
          <p:nvPr/>
        </p:nvSpPr>
        <p:spPr>
          <a:xfrm>
            <a:off x="6134908" y="3207998"/>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i-3</a:t>
            </a:r>
          </a:p>
        </p:txBody>
      </p:sp>
      <p:cxnSp>
        <p:nvCxnSpPr>
          <p:cNvPr id="40" name="Straight Arrow Connector 39">
            <a:extLst>
              <a:ext uri="{FF2B5EF4-FFF2-40B4-BE49-F238E27FC236}">
                <a16:creationId xmlns:a16="http://schemas.microsoft.com/office/drawing/2014/main" id="{A6BDE83E-B03C-2B23-C8B7-EA7922141AA8}"/>
              </a:ext>
            </a:extLst>
          </p:cNvPr>
          <p:cNvCxnSpPr/>
          <p:nvPr/>
        </p:nvCxnSpPr>
        <p:spPr>
          <a:xfrm flipV="1">
            <a:off x="6620102" y="3452402"/>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CFD230C-5529-6675-1626-1682F124406A}"/>
              </a:ext>
            </a:extLst>
          </p:cNvPr>
          <p:cNvSpPr/>
          <p:nvPr/>
        </p:nvSpPr>
        <p:spPr>
          <a:xfrm>
            <a:off x="3057998" y="3177045"/>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i-8</a:t>
            </a:r>
          </a:p>
        </p:txBody>
      </p:sp>
      <p:sp>
        <p:nvSpPr>
          <p:cNvPr id="45" name="TextBox 44">
            <a:extLst>
              <a:ext uri="{FF2B5EF4-FFF2-40B4-BE49-F238E27FC236}">
                <a16:creationId xmlns:a16="http://schemas.microsoft.com/office/drawing/2014/main" id="{E19DED96-DE32-F78A-0BCE-1A448CE675F0}"/>
              </a:ext>
            </a:extLst>
          </p:cNvPr>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p:sp>
        <p:nvSpPr>
          <p:cNvPr id="47" name="Left Brace 46">
            <a:extLst>
              <a:ext uri="{FF2B5EF4-FFF2-40B4-BE49-F238E27FC236}">
                <a16:creationId xmlns:a16="http://schemas.microsoft.com/office/drawing/2014/main" id="{81E6E111-03AF-1FD5-3E0A-2C5700BFDC3E}"/>
              </a:ext>
            </a:extLst>
          </p:cNvPr>
          <p:cNvSpPr/>
          <p:nvPr/>
        </p:nvSpPr>
        <p:spPr>
          <a:xfrm rot="5400000">
            <a:off x="5811858" y="1379490"/>
            <a:ext cx="348821" cy="3308197"/>
          </a:xfrm>
          <a:prstGeom prst="leftBrace">
            <a:avLst>
              <a:gd name="adj1" fmla="val 8333"/>
              <a:gd name="adj2" fmla="val 5189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solidFill>
                <a:srgbClr val="0070C0"/>
              </a:solidFill>
            </a:endParaRPr>
          </a:p>
        </p:txBody>
      </p:sp>
      <p:sp>
        <p:nvSpPr>
          <p:cNvPr id="48" name="Oval 47">
            <a:extLst>
              <a:ext uri="{FF2B5EF4-FFF2-40B4-BE49-F238E27FC236}">
                <a16:creationId xmlns:a16="http://schemas.microsoft.com/office/drawing/2014/main" id="{B9A0229D-A19F-3A8F-47E7-387BF693B747}"/>
              </a:ext>
            </a:extLst>
          </p:cNvPr>
          <p:cNvSpPr/>
          <p:nvPr/>
        </p:nvSpPr>
        <p:spPr>
          <a:xfrm>
            <a:off x="5183359" y="3205050"/>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9" name="Straight Arrow Connector 48">
            <a:extLst>
              <a:ext uri="{FF2B5EF4-FFF2-40B4-BE49-F238E27FC236}">
                <a16:creationId xmlns:a16="http://schemas.microsoft.com/office/drawing/2014/main" id="{6BA0A6CC-264C-48AC-5920-CA24F1974AF6}"/>
              </a:ext>
            </a:extLst>
          </p:cNvPr>
          <p:cNvCxnSpPr/>
          <p:nvPr/>
        </p:nvCxnSpPr>
        <p:spPr>
          <a:xfrm flipV="1">
            <a:off x="5668553" y="3493291"/>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77C5BB-B036-0D81-DA0C-FBD5256ED186}"/>
              </a:ext>
            </a:extLst>
          </p:cNvPr>
          <p:cNvSpPr/>
          <p:nvPr/>
        </p:nvSpPr>
        <p:spPr>
          <a:xfrm>
            <a:off x="4332169" y="3201337"/>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51" name="Straight Arrow Connector 50">
            <a:extLst>
              <a:ext uri="{FF2B5EF4-FFF2-40B4-BE49-F238E27FC236}">
                <a16:creationId xmlns:a16="http://schemas.microsoft.com/office/drawing/2014/main" id="{3D884F70-422D-9472-170E-575894EF5A41}"/>
              </a:ext>
            </a:extLst>
          </p:cNvPr>
          <p:cNvCxnSpPr/>
          <p:nvPr/>
        </p:nvCxnSpPr>
        <p:spPr>
          <a:xfrm flipV="1">
            <a:off x="4817363" y="3489578"/>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Curved Connector 42">
            <a:extLst>
              <a:ext uri="{FF2B5EF4-FFF2-40B4-BE49-F238E27FC236}">
                <a16:creationId xmlns:a16="http://schemas.microsoft.com/office/drawing/2014/main" id="{C7A1E4F4-5F1C-8FDC-345E-1483EE77A7DC}"/>
              </a:ext>
            </a:extLst>
          </p:cNvPr>
          <p:cNvCxnSpPr>
            <a:stCxn id="48" idx="4"/>
            <a:endCxn id="9" idx="4"/>
          </p:cNvCxnSpPr>
          <p:nvPr/>
        </p:nvCxnSpPr>
        <p:spPr>
          <a:xfrm rot="5400000" flipH="1" flipV="1">
            <a:off x="7314133" y="1952986"/>
            <a:ext cx="28007" cy="3591911"/>
          </a:xfrm>
          <a:prstGeom prst="curvedConnector3">
            <a:avLst>
              <a:gd name="adj1" fmla="val -816254"/>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119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Argon2i</a:t>
            </a:r>
          </a:p>
        </p:txBody>
      </p:sp>
      <p:sp>
        <p:nvSpPr>
          <p:cNvPr id="4" name="Oval 3"/>
          <p:cNvSpPr/>
          <p:nvPr/>
        </p:nvSpPr>
        <p:spPr>
          <a:xfrm>
            <a:off x="89282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1</a:t>
            </a:r>
          </a:p>
        </p:txBody>
      </p:sp>
      <p:sp>
        <p:nvSpPr>
          <p:cNvPr id="5" name="Oval 4"/>
          <p:cNvSpPr/>
          <p:nvPr/>
        </p:nvSpPr>
        <p:spPr>
          <a:xfrm>
            <a:off x="1834362" y="3137369"/>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2</a:t>
            </a:r>
          </a:p>
        </p:txBody>
      </p:sp>
      <p:cxnSp>
        <p:nvCxnSpPr>
          <p:cNvPr id="7" name="Straight Arrow Connector 6"/>
          <p:cNvCxnSpPr/>
          <p:nvPr/>
        </p:nvCxnSpPr>
        <p:spPr>
          <a:xfrm>
            <a:off x="1444796" y="3410920"/>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833525" y="3177045"/>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err="1"/>
              <a:t>i</a:t>
            </a:r>
            <a:endParaRPr lang="en-US" sz="2267" dirty="0"/>
          </a:p>
        </p:txBody>
      </p:sp>
      <p:sp>
        <p:nvSpPr>
          <p:cNvPr id="13" name="TextBox 12"/>
          <p:cNvSpPr txBox="1"/>
          <p:nvPr/>
        </p:nvSpPr>
        <p:spPr>
          <a:xfrm>
            <a:off x="3694065" y="2820936"/>
            <a:ext cx="771365" cy="954107"/>
          </a:xfrm>
          <a:prstGeom prst="rect">
            <a:avLst/>
          </a:prstGeom>
          <a:noFill/>
        </p:spPr>
        <p:txBody>
          <a:bodyPr wrap="none" lIns="91440" tIns="45720" rIns="91440" bIns="45720" rtlCol="0">
            <a:spAutoFit/>
          </a:bodyPr>
          <a:lstStyle/>
          <a:p>
            <a:r>
              <a:rPr lang="en-US" sz="5600" dirty="0"/>
              <a:t>…</a:t>
            </a:r>
          </a:p>
        </p:txBody>
      </p:sp>
      <p:sp>
        <p:nvSpPr>
          <p:cNvPr id="16" name="Oval 15"/>
          <p:cNvSpPr/>
          <p:nvPr/>
        </p:nvSpPr>
        <p:spPr>
          <a:xfrm>
            <a:off x="10552518" y="3180932"/>
            <a:ext cx="581135"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67" dirty="0"/>
              <a:t>n</a:t>
            </a:r>
          </a:p>
        </p:txBody>
      </p:sp>
      <p:cxnSp>
        <p:nvCxnSpPr>
          <p:cNvPr id="17" name="Straight Arrow Connector 16"/>
          <p:cNvCxnSpPr/>
          <p:nvPr/>
        </p:nvCxnSpPr>
        <p:spPr>
          <a:xfrm flipV="1">
            <a:off x="10319441" y="3401481"/>
            <a:ext cx="184113" cy="3112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321117" y="3432604"/>
            <a:ext cx="36822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1595333" y="3889778"/>
                <a:ext cx="2583015" cy="523220"/>
              </a:xfrm>
              <a:prstGeom prst="rect">
                <a:avLst/>
              </a:prstGeom>
              <a:noFill/>
            </p:spPr>
            <p:txBody>
              <a:bodyPr wrap="none" lIns="91440" tIns="45720" rIns="91440" bIns="45720" rtlCol="0">
                <a:spAutoFit/>
              </a:bodyPr>
              <a:lstStyle/>
              <a:p>
                <a:r>
                  <a:rPr lang="en-US" sz="2800" dirty="0"/>
                  <a:t>Indegree: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=2</m:t>
                    </m:r>
                  </m:oMath>
                </a14:m>
                <a:endParaRPr lang="en-US" sz="2800" dirty="0"/>
              </a:p>
            </p:txBody>
          </p:sp>
        </mc:Choice>
        <mc:Fallback>
          <p:sp>
            <p:nvSpPr>
              <p:cNvPr id="26" name="TextBox 25"/>
              <p:cNvSpPr txBox="1">
                <a:spLocks noRot="1" noChangeAspect="1" noMove="1" noResize="1" noEditPoints="1" noAdjustHandles="1" noChangeArrowheads="1" noChangeShapeType="1" noTextEdit="1"/>
              </p:cNvSpPr>
              <p:nvPr/>
            </p:nvSpPr>
            <p:spPr>
              <a:xfrm>
                <a:off x="1595333" y="3889778"/>
                <a:ext cx="2583015" cy="523220"/>
              </a:xfrm>
              <a:prstGeom prst="rect">
                <a:avLst/>
              </a:prstGeom>
              <a:blipFill>
                <a:blip r:embed="rId2"/>
                <a:stretch>
                  <a:fillRect l="-4965" t="-11628"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644406" y="4392348"/>
                <a:ext cx="11390169" cy="3535520"/>
              </a:xfrm>
              <a:prstGeom prst="rect">
                <a:avLst/>
              </a:prstGeom>
              <a:noFill/>
            </p:spPr>
            <p:txBody>
              <a:bodyPr wrap="none" lIns="91440" tIns="45720" rIns="91440" bIns="45720" rtlCol="0">
                <a:spAutoFit/>
              </a:bodyPr>
              <a:lstStyle/>
              <a:p>
                <a:r>
                  <a:rPr lang="en-US" sz="4000" dirty="0">
                    <a:solidFill>
                      <a:srgbClr val="7030A0"/>
                    </a:solidFill>
                  </a:rPr>
                  <a:t>Argon2i Edge Distribution: </a:t>
                </a:r>
                <a14:m>
                  <m:oMath xmlns:m="http://schemas.openxmlformats.org/officeDocument/2006/math">
                    <m:r>
                      <a:rPr lang="en-US" sz="4000" i="1">
                        <a:solidFill>
                          <a:srgbClr val="7030A0"/>
                        </a:solidFill>
                        <a:latin typeface="Cambria Math" panose="02040503050406030204" pitchFamily="18" charset="0"/>
                      </a:rPr>
                      <m:t>𝑁</m:t>
                    </m:r>
                    <m:r>
                      <a:rPr lang="en-US" sz="4000" i="1">
                        <a:solidFill>
                          <a:srgbClr val="7030A0"/>
                        </a:solidFill>
                        <a:latin typeface="Cambria Math" panose="02040503050406030204" pitchFamily="18" charset="0"/>
                        <a:ea typeface="Cambria Math" panose="02040503050406030204" pitchFamily="18" charset="0"/>
                      </a:rPr>
                      <m:t>≫</m:t>
                    </m:r>
                    <m:r>
                      <a:rPr lang="en-US" sz="4000" i="1">
                        <a:solidFill>
                          <a:srgbClr val="7030A0"/>
                        </a:solidFill>
                        <a:latin typeface="Cambria Math" panose="02040503050406030204" pitchFamily="18" charset="0"/>
                        <a:ea typeface="Cambria Math" panose="02040503050406030204" pitchFamily="18" charset="0"/>
                      </a:rPr>
                      <m:t>𝑛</m:t>
                    </m:r>
                  </m:oMath>
                </a14:m>
                <a:endParaRPr lang="en-US" sz="4000" dirty="0">
                  <a:solidFill>
                    <a:srgbClr val="7030A0"/>
                  </a:solidFill>
                </a:endParaRPr>
              </a:p>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Pr</m:t>
                      </m:r>
                      <m:d>
                        <m:dPr>
                          <m:begChr m:val="["/>
                          <m:endChr m:val="]"/>
                          <m:ctrlPr>
                            <a:rPr lang="en-US" sz="4000" i="1">
                              <a:latin typeface="Cambria Math" panose="02040503050406030204" pitchFamily="18" charset="0"/>
                            </a:rPr>
                          </m:ctrlPr>
                        </m:dPr>
                        <m:e>
                          <m:r>
                            <m:rPr>
                              <m:nor/>
                            </m:rPr>
                            <a:rPr lang="en-US" sz="4267" dirty="0">
                              <a:solidFill>
                                <a:srgbClr val="7030A0"/>
                              </a:solidFill>
                            </a:rPr>
                            <m:t>r</m:t>
                          </m:r>
                          <m:r>
                            <m:rPr>
                              <m:nor/>
                            </m:rPr>
                            <a:rPr lang="en-US" sz="4267" dirty="0">
                              <a:solidFill>
                                <a:srgbClr val="7030A0"/>
                              </a:solidFill>
                            </a:rPr>
                            <m:t>(</m:t>
                          </m:r>
                          <m:r>
                            <m:rPr>
                              <m:nor/>
                            </m:rPr>
                            <a:rPr lang="en-US" sz="4267" dirty="0">
                              <a:solidFill>
                                <a:srgbClr val="7030A0"/>
                              </a:solidFill>
                            </a:rPr>
                            <m:t>i</m:t>
                          </m:r>
                          <m:r>
                            <m:rPr>
                              <m:nor/>
                            </m:rPr>
                            <a:rPr lang="en-US" sz="4267" dirty="0">
                              <a:solidFill>
                                <a:srgbClr val="7030A0"/>
                              </a:solidFill>
                            </a:rPr>
                            <m:t>)</m:t>
                          </m:r>
                          <m:r>
                            <a:rPr lang="en-US" sz="4267" i="1" dirty="0">
                              <a:latin typeface="Cambria Math" panose="02040503050406030204" pitchFamily="18" charset="0"/>
                            </a:rPr>
                            <m:t>=</m:t>
                          </m:r>
                          <m:r>
                            <a:rPr lang="en-US" sz="4267" i="1" dirty="0">
                              <a:latin typeface="Cambria Math" panose="02040503050406030204" pitchFamily="18" charset="0"/>
                            </a:rPr>
                            <m:t>𝑗</m:t>
                          </m:r>
                        </m:e>
                      </m:d>
                      <m:r>
                        <a:rPr lang="en-US" sz="4000" i="1">
                          <a:latin typeface="Cambria Math" panose="02040503050406030204" pitchFamily="18" charset="0"/>
                        </a:rPr>
                        <m:t>=</m:t>
                      </m:r>
                      <m:func>
                        <m:funcPr>
                          <m:ctrlPr>
                            <a:rPr lang="en-US" sz="4000" i="1">
                              <a:latin typeface="Cambria Math" panose="02040503050406030204" pitchFamily="18" charset="0"/>
                            </a:rPr>
                          </m:ctrlPr>
                        </m:funcPr>
                        <m:fName>
                          <m:limLow>
                            <m:limLowPr>
                              <m:ctrlPr>
                                <a:rPr lang="en-US" sz="4000" i="1">
                                  <a:latin typeface="Cambria Math" panose="02040503050406030204" pitchFamily="18" charset="0"/>
                                </a:rPr>
                              </m:ctrlPr>
                            </m:limLowPr>
                            <m:e>
                              <m:r>
                                <m:rPr>
                                  <m:sty m:val="p"/>
                                </m:rPr>
                                <a:rPr lang="en-US" sz="4000">
                                  <a:latin typeface="Cambria Math" panose="02040503050406030204" pitchFamily="18" charset="0"/>
                                </a:rPr>
                                <m:t>Pr</m:t>
                              </m:r>
                            </m:e>
                            <m:lim>
                              <m:r>
                                <a:rPr lang="en-US" sz="4000" i="1">
                                  <a:latin typeface="Cambria Math" panose="02040503050406030204" pitchFamily="18" charset="0"/>
                                </a:rPr>
                                <m:t>𝑥</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𝑁</m:t>
                              </m:r>
                              <m:r>
                                <a:rPr lang="en-US" sz="4000" i="1">
                                  <a:latin typeface="Cambria Math" panose="02040503050406030204" pitchFamily="18" charset="0"/>
                                  <a:ea typeface="Cambria Math" panose="02040503050406030204" pitchFamily="18" charset="0"/>
                                </a:rPr>
                                <m:t>]</m:t>
                              </m:r>
                            </m:lim>
                          </m:limLow>
                        </m:fName>
                        <m:e>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𝑖</m:t>
                              </m:r>
                              <m:d>
                                <m:dPr>
                                  <m:ctrlPr>
                                    <a:rPr lang="en-US" sz="4000" i="1">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𝑁</m:t>
                                          </m:r>
                                        </m:e>
                                        <m:sup>
                                          <m:r>
                                            <a:rPr lang="en-US" sz="4000" i="1">
                                              <a:latin typeface="Cambria Math" panose="02040503050406030204" pitchFamily="18" charset="0"/>
                                            </a:rPr>
                                            <m:t>2</m:t>
                                          </m:r>
                                        </m:sup>
                                      </m:sSup>
                                    </m:den>
                                  </m:f>
                                </m:e>
                              </m:d>
                              <m:r>
                                <a:rPr lang="en-US" sz="4000" i="1">
                                  <a:latin typeface="Cambria Math" panose="02040503050406030204" pitchFamily="18" charset="0"/>
                                  <a:ea typeface="Cambria Math" panose="02040503050406030204" pitchFamily="18" charset="0"/>
                                </a:rPr>
                                <m:t>∈</m:t>
                              </m:r>
                              <m:d>
                                <m:dPr>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r>
                                    <a:rPr lang="en-US" sz="4000" i="1">
                                      <a:latin typeface="Cambria Math" panose="02040503050406030204" pitchFamily="18" charset="0"/>
                                      <a:ea typeface="Cambria Math" panose="02040503050406030204" pitchFamily="18" charset="0"/>
                                    </a:rPr>
                                    <m:t>−1,</m:t>
                                  </m:r>
                                </m:e>
                              </m:d>
                              <m:d>
                                <m:dPr>
                                  <m:begChr m:val=""/>
                                  <m:endChr m:val="]"/>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𝑗</m:t>
                                  </m:r>
                                </m:e>
                              </m:d>
                            </m:e>
                          </m:d>
                        </m:e>
                      </m:func>
                    </m:oMath>
                  </m:oMathPara>
                </a14:m>
                <a:endParaRPr lang="en-US" sz="4000" dirty="0"/>
              </a:p>
              <a:p>
                <a:endParaRPr lang="en-US" sz="4000" dirty="0">
                  <a:solidFill>
                    <a:srgbClr val="7030A0"/>
                  </a:solidFill>
                </a:endParaRPr>
              </a:p>
              <a:p>
                <a:endParaRPr lang="en-US" sz="4000" dirty="0">
                  <a:solidFill>
                    <a:srgbClr val="7030A0"/>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644406" y="4392348"/>
                <a:ext cx="11390169" cy="3535520"/>
              </a:xfrm>
              <a:prstGeom prst="rect">
                <a:avLst/>
              </a:prstGeom>
              <a:blipFill>
                <a:blip r:embed="rId3"/>
                <a:stretch>
                  <a:fillRect l="-1927" t="-3103"/>
                </a:stretch>
              </a:blipFill>
            </p:spPr>
            <p:txBody>
              <a:bodyPr/>
              <a:lstStyle/>
              <a:p>
                <a:r>
                  <a:rPr lang="en-US">
                    <a:noFill/>
                  </a:rPr>
                  <a:t> </a:t>
                </a:r>
              </a:p>
            </p:txBody>
          </p:sp>
        </mc:Fallback>
      </mc:AlternateContent>
      <p:sp>
        <p:nvSpPr>
          <p:cNvPr id="21" name="TextBox 20"/>
          <p:cNvSpPr txBox="1"/>
          <p:nvPr/>
        </p:nvSpPr>
        <p:spPr>
          <a:xfrm>
            <a:off x="9607804" y="2780831"/>
            <a:ext cx="771365" cy="954107"/>
          </a:xfrm>
          <a:prstGeom prst="rect">
            <a:avLst/>
          </a:prstGeom>
          <a:noFill/>
        </p:spPr>
        <p:txBody>
          <a:bodyPr wrap="none" lIns="91440" tIns="45720" rIns="91440" bIns="45720" rtlCol="0">
            <a:spAutoFit/>
          </a:bodyPr>
          <a:lstStyle/>
          <a:p>
            <a:r>
              <a:rPr lang="en-US" sz="5600" dirty="0"/>
              <a:t>…</a:t>
            </a:r>
          </a:p>
        </p:txBody>
      </p:sp>
      <p:sp>
        <p:nvSpPr>
          <p:cNvPr id="22" name="Oval 21"/>
          <p:cNvSpPr/>
          <p:nvPr/>
        </p:nvSpPr>
        <p:spPr>
          <a:xfrm>
            <a:off x="7955677" y="3177169"/>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i-1</a:t>
            </a:r>
          </a:p>
        </p:txBody>
      </p:sp>
      <p:sp>
        <p:nvSpPr>
          <p:cNvPr id="23" name="Oval 22"/>
          <p:cNvSpPr/>
          <p:nvPr/>
        </p:nvSpPr>
        <p:spPr>
          <a:xfrm>
            <a:off x="6997249" y="3211713"/>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i-2</a:t>
            </a:r>
          </a:p>
        </p:txBody>
      </p:sp>
      <p:cxnSp>
        <p:nvCxnSpPr>
          <p:cNvPr id="27" name="Straight Arrow Connector 26"/>
          <p:cNvCxnSpPr>
            <a:endCxn id="22" idx="2"/>
          </p:cNvCxnSpPr>
          <p:nvPr/>
        </p:nvCxnSpPr>
        <p:spPr>
          <a:xfrm flipV="1">
            <a:off x="7482443" y="3456115"/>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473118" y="3444965"/>
            <a:ext cx="360407" cy="1491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6134908" y="3207998"/>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i-3</a:t>
            </a:r>
          </a:p>
        </p:txBody>
      </p:sp>
      <p:cxnSp>
        <p:nvCxnSpPr>
          <p:cNvPr id="30" name="Straight Arrow Connector 29"/>
          <p:cNvCxnSpPr/>
          <p:nvPr/>
        </p:nvCxnSpPr>
        <p:spPr>
          <a:xfrm flipV="1">
            <a:off x="6620102" y="3452402"/>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057998" y="3177045"/>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i-8</a:t>
            </a:r>
          </a:p>
        </p:txBody>
      </p:sp>
      <p:sp>
        <p:nvSpPr>
          <p:cNvPr id="32" name="TextBox 31"/>
          <p:cNvSpPr txBox="1"/>
          <p:nvPr/>
        </p:nvSpPr>
        <p:spPr>
          <a:xfrm>
            <a:off x="2393821" y="2786735"/>
            <a:ext cx="771365" cy="954107"/>
          </a:xfrm>
          <a:prstGeom prst="rect">
            <a:avLst/>
          </a:prstGeom>
          <a:noFill/>
        </p:spPr>
        <p:txBody>
          <a:bodyPr wrap="none" lIns="91440" tIns="45720" rIns="91440" bIns="45720" rtlCol="0">
            <a:spAutoFit/>
          </a:bodyPr>
          <a:lstStyle/>
          <a:p>
            <a:r>
              <a:rPr lang="en-US" sz="5600" dirty="0"/>
              <a:t>…</a:t>
            </a:r>
          </a:p>
        </p:txBody>
      </p:sp>
      <p:sp>
        <p:nvSpPr>
          <p:cNvPr id="19" name="Left Brace 18"/>
          <p:cNvSpPr/>
          <p:nvPr/>
        </p:nvSpPr>
        <p:spPr>
          <a:xfrm rot="5400000">
            <a:off x="5811858" y="1379490"/>
            <a:ext cx="348821" cy="3308197"/>
          </a:xfrm>
          <a:prstGeom prst="leftBrace">
            <a:avLst>
              <a:gd name="adj1" fmla="val 8333"/>
              <a:gd name="adj2" fmla="val 5189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solidFill>
                <a:srgbClr val="0070C0"/>
              </a:solidFill>
            </a:endParaRPr>
          </a:p>
        </p:txBody>
      </p:sp>
      <mc:AlternateContent xmlns:mc="http://schemas.openxmlformats.org/markup-compatibility/2006">
        <mc:Choice xmlns:a14="http://schemas.microsoft.com/office/drawing/2010/main" Requires="a14">
          <p:sp>
            <p:nvSpPr>
              <p:cNvPr id="34" name="TextBox 33"/>
              <p:cNvSpPr txBox="1"/>
              <p:nvPr/>
            </p:nvSpPr>
            <p:spPr>
              <a:xfrm>
                <a:off x="4680992" y="2109893"/>
                <a:ext cx="5477782" cy="523220"/>
              </a:xfrm>
              <a:prstGeom prst="rect">
                <a:avLst/>
              </a:prstGeom>
              <a:noFill/>
            </p:spPr>
            <p:txBody>
              <a:bodyPr wrap="none" lIns="91440" tIns="45720" rIns="91440" bIns="45720" rtlCol="0">
                <a:spAutoFit/>
              </a:bodyPr>
              <a:lstStyle/>
              <a:p>
                <a:pPr/>
                <a14:m>
                  <m:oMathPara xmlns:m="http://schemas.openxmlformats.org/officeDocument/2006/math">
                    <m:oMathParaPr>
                      <m:jc m:val="centerGroup"/>
                    </m:oMathParaPr>
                    <m:oMath xmlns:m="http://schemas.openxmlformats.org/officeDocument/2006/math">
                      <m:r>
                        <m:rPr>
                          <m:sty m:val="p"/>
                        </m:rPr>
                        <a:rPr lang="en-US" sz="2800">
                          <a:solidFill>
                            <a:srgbClr val="0070C0"/>
                          </a:solidFill>
                          <a:latin typeface="Cambria Math" panose="02040503050406030204" pitchFamily="18" charset="0"/>
                        </a:rPr>
                        <m:t>Closer</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Nodes</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receive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more</m:t>
                      </m:r>
                      <m:r>
                        <a:rPr lang="en-US" sz="2800">
                          <a:solidFill>
                            <a:srgbClr val="0070C0"/>
                          </a:solidFill>
                          <a:latin typeface="Cambria Math" panose="02040503050406030204" pitchFamily="18" charset="0"/>
                        </a:rPr>
                        <m:t> </m:t>
                      </m:r>
                      <m:r>
                        <m:rPr>
                          <m:sty m:val="p"/>
                        </m:rPr>
                        <a:rPr lang="en-US" sz="2800">
                          <a:solidFill>
                            <a:srgbClr val="0070C0"/>
                          </a:solidFill>
                          <a:latin typeface="Cambria Math" panose="02040503050406030204" pitchFamily="18" charset="0"/>
                        </a:rPr>
                        <m:t>weight</m:t>
                      </m:r>
                    </m:oMath>
                  </m:oMathPara>
                </a14:m>
                <a:endParaRPr lang="en-US" sz="2800" dirty="0">
                  <a:solidFill>
                    <a:srgbClr val="0070C0"/>
                  </a:solidFill>
                </a:endParaRPr>
              </a:p>
            </p:txBody>
          </p:sp>
        </mc:Choice>
        <mc:Fallback>
          <p:sp>
            <p:nvSpPr>
              <p:cNvPr id="34" name="TextBox 33"/>
              <p:cNvSpPr txBox="1">
                <a:spLocks noRot="1" noChangeAspect="1" noMove="1" noResize="1" noEditPoints="1" noAdjustHandles="1" noChangeArrowheads="1" noChangeShapeType="1" noTextEdit="1"/>
              </p:cNvSpPr>
              <p:nvPr/>
            </p:nvSpPr>
            <p:spPr>
              <a:xfrm>
                <a:off x="4680992" y="2109893"/>
                <a:ext cx="5477782" cy="523220"/>
              </a:xfrm>
              <a:prstGeom prst="rect">
                <a:avLst/>
              </a:prstGeom>
              <a:blipFill>
                <a:blip r:embed="rId4"/>
                <a:stretch>
                  <a:fillRect/>
                </a:stretch>
              </a:blipFill>
            </p:spPr>
            <p:txBody>
              <a:bodyPr/>
              <a:lstStyle/>
              <a:p>
                <a:r>
                  <a:rPr lang="en-US">
                    <a:noFill/>
                  </a:rPr>
                  <a:t> </a:t>
                </a:r>
              </a:p>
            </p:txBody>
          </p:sp>
        </mc:Fallback>
      </mc:AlternateContent>
      <p:sp>
        <p:nvSpPr>
          <p:cNvPr id="35" name="Oval 34"/>
          <p:cNvSpPr/>
          <p:nvPr/>
        </p:nvSpPr>
        <p:spPr>
          <a:xfrm>
            <a:off x="5183359" y="3205050"/>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36" name="Straight Arrow Connector 35"/>
          <p:cNvCxnSpPr/>
          <p:nvPr/>
        </p:nvCxnSpPr>
        <p:spPr>
          <a:xfrm flipV="1">
            <a:off x="5668553" y="3493291"/>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4332169" y="3201337"/>
            <a:ext cx="697643" cy="557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i-4</a:t>
            </a:r>
          </a:p>
        </p:txBody>
      </p:sp>
      <p:cxnSp>
        <p:nvCxnSpPr>
          <p:cNvPr id="42" name="Straight Arrow Connector 41"/>
          <p:cNvCxnSpPr/>
          <p:nvPr/>
        </p:nvCxnSpPr>
        <p:spPr>
          <a:xfrm flipV="1">
            <a:off x="4817363" y="3489578"/>
            <a:ext cx="473236" cy="376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35" idx="4"/>
            <a:endCxn id="11" idx="4"/>
          </p:cNvCxnSpPr>
          <p:nvPr/>
        </p:nvCxnSpPr>
        <p:spPr>
          <a:xfrm rot="5400000" flipH="1" flipV="1">
            <a:off x="7314133" y="1952986"/>
            <a:ext cx="28007" cy="3591911"/>
          </a:xfrm>
          <a:prstGeom prst="curvedConnector3">
            <a:avLst>
              <a:gd name="adj1" fmla="val -816254"/>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152499" y="4043665"/>
            <a:ext cx="540533" cy="461665"/>
          </a:xfrm>
          <a:prstGeom prst="rect">
            <a:avLst/>
          </a:prstGeom>
        </p:spPr>
        <p:txBody>
          <a:bodyPr wrap="none" lIns="91440" tIns="45720" rIns="91440" bIns="45720">
            <a:spAutoFit/>
          </a:bodyPr>
          <a:lstStyle/>
          <a:p>
            <a:r>
              <a:rPr lang="en-US" sz="2400" dirty="0">
                <a:solidFill>
                  <a:srgbClr val="7030A0"/>
                </a:solidFill>
              </a:rPr>
              <a:t>r(</a:t>
            </a:r>
            <a:r>
              <a:rPr lang="en-US" sz="2400" dirty="0" err="1">
                <a:solidFill>
                  <a:srgbClr val="7030A0"/>
                </a:solidFill>
              </a:rPr>
              <a:t>i</a:t>
            </a:r>
            <a:r>
              <a:rPr lang="en-US" sz="2400" dirty="0">
                <a:solidFill>
                  <a:srgbClr val="7030A0"/>
                </a:solidFill>
              </a:rPr>
              <a:t>)</a:t>
            </a:r>
            <a:endParaRPr lang="en-US" sz="2400" dirty="0"/>
          </a:p>
        </p:txBody>
      </p:sp>
      <p:sp>
        <p:nvSpPr>
          <p:cNvPr id="44" name="Left Brace 43"/>
          <p:cNvSpPr/>
          <p:nvPr/>
        </p:nvSpPr>
        <p:spPr>
          <a:xfrm rot="5400000">
            <a:off x="1123719" y="2693584"/>
            <a:ext cx="153887" cy="602728"/>
          </a:xfrm>
          <a:prstGeom prst="leftBrace">
            <a:avLst>
              <a:gd name="adj1" fmla="val 8333"/>
              <a:gd name="adj2" fmla="val 5189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solidFill>
                <a:srgbClr val="FF0000"/>
              </a:solidFill>
            </a:endParaRPr>
          </a:p>
        </p:txBody>
      </p:sp>
      <mc:AlternateContent xmlns:mc="http://schemas.openxmlformats.org/markup-compatibility/2006">
        <mc:Choice xmlns:a14="http://schemas.microsoft.com/office/drawing/2010/main" Requires="a14">
          <p:sp>
            <p:nvSpPr>
              <p:cNvPr id="45" name="TextBox 44"/>
              <p:cNvSpPr txBox="1"/>
              <p:nvPr/>
            </p:nvSpPr>
            <p:spPr>
              <a:xfrm>
                <a:off x="401316" y="1627793"/>
                <a:ext cx="3775714" cy="1198854"/>
              </a:xfrm>
              <a:prstGeom prst="rect">
                <a:avLst/>
              </a:prstGeom>
              <a:noFill/>
            </p:spPr>
            <p:txBody>
              <a:bodyPr wrap="none" lIns="91440" tIns="45720" rIns="91440" bIns="45720" rtlCol="0">
                <a:spAutoFit/>
              </a:bodyPr>
              <a:lstStyle/>
              <a:p>
                <a:pP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Pr</m:t>
                      </m:r>
                      <m:d>
                        <m:dPr>
                          <m:begChr m:val="["/>
                          <m:endChr m:val="]"/>
                          <m:ctrlPr>
                            <a:rPr lang="en-US" sz="3200" i="1">
                              <a:latin typeface="Cambria Math" panose="02040503050406030204" pitchFamily="18" charset="0"/>
                            </a:rPr>
                          </m:ctrlPr>
                        </m:dPr>
                        <m:e>
                          <m:r>
                            <m:rPr>
                              <m:nor/>
                            </m:rPr>
                            <a:rPr lang="en-US" sz="3200" dirty="0">
                              <a:solidFill>
                                <a:srgbClr val="7030A0"/>
                              </a:solidFill>
                            </a:rPr>
                            <m:t>r</m:t>
                          </m:r>
                          <m:r>
                            <m:rPr>
                              <m:nor/>
                            </m:rPr>
                            <a:rPr lang="en-US" sz="3200" dirty="0">
                              <a:solidFill>
                                <a:srgbClr val="7030A0"/>
                              </a:solidFill>
                            </a:rPr>
                            <m:t>(</m:t>
                          </m:r>
                          <m:r>
                            <m:rPr>
                              <m:nor/>
                            </m:rPr>
                            <a:rPr lang="en-US" sz="3200" dirty="0">
                              <a:solidFill>
                                <a:srgbClr val="7030A0"/>
                              </a:solidFill>
                            </a:rPr>
                            <m:t>i</m:t>
                          </m:r>
                          <m:r>
                            <m:rPr>
                              <m:nor/>
                            </m:rPr>
                            <a:rPr lang="en-US" sz="3200" dirty="0">
                              <a:solidFill>
                                <a:srgbClr val="7030A0"/>
                              </a:solidFill>
                            </a:rPr>
                            <m:t>)</m:t>
                          </m:r>
                          <m:r>
                            <a:rPr lang="en-US" sz="3200" i="1" dirty="0">
                              <a:latin typeface="Cambria Math" panose="02040503050406030204" pitchFamily="18" charset="0"/>
                            </a:rPr>
                            <m:t>=</m:t>
                          </m:r>
                          <m:r>
                            <a:rPr lang="en-US" sz="3200" i="1" dirty="0">
                              <a:latin typeface="Cambria Math" panose="02040503050406030204" pitchFamily="18" charset="0"/>
                            </a:rPr>
                            <m:t>1</m:t>
                          </m:r>
                        </m:e>
                      </m:d>
                      <m:r>
                        <a:rPr lang="en-US" sz="3200" i="1" dirty="0">
                          <a:latin typeface="Cambria Math" panose="02040503050406030204" pitchFamily="18" charset="0"/>
                        </a:rPr>
                        <m:t>=</m:t>
                      </m:r>
                      <m:r>
                        <m:rPr>
                          <m:sty m:val="p"/>
                        </m:rPr>
                        <a:rPr lang="el-GR" sz="3200" i="1" dirty="0">
                          <a:latin typeface="Cambria Math" panose="02040503050406030204" pitchFamily="18" charset="0"/>
                          <a:ea typeface="Cambria Math" panose="02040503050406030204" pitchFamily="18" charset="0"/>
                        </a:rPr>
                        <m:t>Ω</m:t>
                      </m:r>
                      <m:d>
                        <m:dPr>
                          <m:ctrlPr>
                            <a:rPr lang="el-GR" sz="3200" i="1" dirty="0">
                              <a:latin typeface="Cambria Math" panose="02040503050406030204" pitchFamily="18" charset="0"/>
                              <a:ea typeface="Cambria Math" panose="02040503050406030204" pitchFamily="18" charset="0"/>
                            </a:rPr>
                          </m:ctrlPr>
                        </m:dPr>
                        <m:e>
                          <m:f>
                            <m:fPr>
                              <m:ctrlPr>
                                <a:rPr lang="el-GR" sz="3200" i="1" dirty="0">
                                  <a:latin typeface="Cambria Math" panose="02040503050406030204" pitchFamily="18" charset="0"/>
                                  <a:ea typeface="Cambria Math" panose="02040503050406030204" pitchFamily="18" charset="0"/>
                                </a:rPr>
                              </m:ctrlPr>
                            </m:fPr>
                            <m:num>
                              <m:r>
                                <a:rPr lang="en-US" sz="3200" i="1" dirty="0">
                                  <a:latin typeface="Cambria Math" panose="02040503050406030204" pitchFamily="18" charset="0"/>
                                  <a:ea typeface="Cambria Math" panose="02040503050406030204" pitchFamily="18" charset="0"/>
                                </a:rPr>
                                <m:t>1</m:t>
                              </m:r>
                            </m:num>
                            <m:den>
                              <m:r>
                                <a:rPr lang="en-US" sz="3200" i="1" dirty="0">
                                  <a:latin typeface="Cambria Math" panose="02040503050406030204" pitchFamily="18" charset="0"/>
                                  <a:ea typeface="Cambria Math" panose="02040503050406030204" pitchFamily="18" charset="0"/>
                                </a:rPr>
                                <m:t>𝑖</m:t>
                              </m:r>
                            </m:den>
                          </m:f>
                        </m:e>
                      </m:d>
                    </m:oMath>
                  </m:oMathPara>
                </a14:m>
                <a:endParaRPr lang="en-US" sz="2800" dirty="0">
                  <a:solidFill>
                    <a:srgbClr val="FF0000"/>
                  </a:solidFill>
                </a:endParaRPr>
              </a:p>
            </p:txBody>
          </p:sp>
        </mc:Choice>
        <mc:Fallback>
          <p:sp>
            <p:nvSpPr>
              <p:cNvPr id="45" name="TextBox 44"/>
              <p:cNvSpPr txBox="1">
                <a:spLocks noRot="1" noChangeAspect="1" noMove="1" noResize="1" noEditPoints="1" noAdjustHandles="1" noChangeArrowheads="1" noChangeShapeType="1" noTextEdit="1"/>
              </p:cNvSpPr>
              <p:nvPr/>
            </p:nvSpPr>
            <p:spPr>
              <a:xfrm>
                <a:off x="401316" y="1627793"/>
                <a:ext cx="3775714" cy="119885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9568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solidFill>
                <a:srgbClr val="C00000"/>
              </a:solidFill>
            </a:endParaRPr>
          </a:p>
        </p:txBody>
      </p:sp>
      <p:sp>
        <p:nvSpPr>
          <p:cNvPr id="3" name="Content Placeholder 2"/>
          <p:cNvSpPr>
            <a:spLocks noGrp="1"/>
          </p:cNvSpPr>
          <p:nvPr>
            <p:ph idx="1"/>
          </p:nvPr>
        </p:nvSpPr>
        <p:spPr/>
        <p:txBody>
          <a:bodyPr>
            <a:normAutofit/>
          </a:bodyPr>
          <a:lstStyle/>
          <a:p>
            <a:r>
              <a:rPr lang="en-US" sz="3000" dirty="0" err="1"/>
              <a:t>Evaluting</a:t>
            </a:r>
            <a:r>
              <a:rPr lang="en-US" sz="3000" dirty="0"/>
              <a:t> an </a:t>
            </a:r>
            <a:r>
              <a:rPr lang="en-US" sz="3000" dirty="0" err="1"/>
              <a:t>iMHF</a:t>
            </a:r>
            <a:r>
              <a:rPr lang="en-US" sz="3000" dirty="0"/>
              <a:t> can be modeled as graph pebbling [AS15]</a:t>
            </a:r>
          </a:p>
        </p:txBody>
      </p:sp>
      <p:pic>
        <p:nvPicPr>
          <p:cNvPr id="5" name="Picture 4"/>
          <p:cNvPicPr>
            <a:picLocks noChangeAspect="1"/>
          </p:cNvPicPr>
          <p:nvPr/>
        </p:nvPicPr>
        <p:blipFill>
          <a:blip r:embed="rId2"/>
          <a:stretch>
            <a:fillRect/>
          </a:stretch>
        </p:blipFill>
        <p:spPr>
          <a:xfrm>
            <a:off x="4576396" y="3518199"/>
            <a:ext cx="3039208" cy="2793701"/>
          </a:xfrm>
          <a:prstGeom prst="rect">
            <a:avLst/>
          </a:prstGeom>
        </p:spPr>
      </p:pic>
    </p:spTree>
    <p:extLst>
      <p:ext uri="{BB962C8B-B14F-4D97-AF65-F5344CB8AC3E}">
        <p14:creationId xmlns:p14="http://schemas.microsoft.com/office/powerpoint/2010/main" val="652694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sp>
        <p:nvSpPr>
          <p:cNvPr id="4" name="Oval 3"/>
          <p:cNvSpPr/>
          <p:nvPr/>
        </p:nvSpPr>
        <p:spPr>
          <a:xfrm>
            <a:off x="1355272"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a:stCxn id="4" idx="6"/>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4" idx="0"/>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765750" y="33802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313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765750" y="33802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419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631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193771"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1654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Background</a:t>
            </a:r>
          </a:p>
        </p:txBody>
      </p:sp>
      <p:sp>
        <p:nvSpPr>
          <p:cNvPr id="3" name="Content Placeholder 2"/>
          <p:cNvSpPr>
            <a:spLocks noGrp="1"/>
          </p:cNvSpPr>
          <p:nvPr>
            <p:ph idx="1"/>
          </p:nvPr>
        </p:nvSpPr>
        <p:spPr/>
        <p:txBody>
          <a:bodyPr>
            <a:normAutofit/>
          </a:bodyPr>
          <a:lstStyle/>
          <a:p>
            <a:r>
              <a:rPr lang="en-US" sz="3000" dirty="0"/>
              <a:t> Users tend to pick weak passwords</a:t>
            </a:r>
          </a:p>
          <a:p>
            <a:r>
              <a:rPr lang="en-US" sz="3000" dirty="0"/>
              <a:t> Server attacks are inevitable</a:t>
            </a:r>
          </a:p>
        </p:txBody>
      </p:sp>
      <p:pic>
        <p:nvPicPr>
          <p:cNvPr id="4" name="Picture 3"/>
          <p:cNvPicPr>
            <a:picLocks noChangeAspect="1"/>
          </p:cNvPicPr>
          <p:nvPr/>
        </p:nvPicPr>
        <p:blipFill>
          <a:blip r:embed="rId2"/>
          <a:stretch>
            <a:fillRect/>
          </a:stretch>
        </p:blipFill>
        <p:spPr>
          <a:xfrm>
            <a:off x="1012397" y="4001294"/>
            <a:ext cx="2509838" cy="2658484"/>
          </a:xfrm>
          <a:prstGeom prst="rect">
            <a:avLst/>
          </a:prstGeom>
        </p:spPr>
      </p:pic>
      <p:pic>
        <p:nvPicPr>
          <p:cNvPr id="5" name="Picture 2" descr="Image result for common passwords">
            <a:extLst>
              <a:ext uri="{FF2B5EF4-FFF2-40B4-BE49-F238E27FC236}">
                <a16:creationId xmlns:a16="http://schemas.microsoft.com/office/drawing/2014/main" id="{25F4E7DF-1244-F5EA-EBBC-783CD132D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346"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7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5488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0901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8473821"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157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Pebbling</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707396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87609"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469356" y="33993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569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Measuring Cost: Attempt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Space</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Time (ST)-Complexity</a:t>
                </a:r>
              </a:p>
              <a:p>
                <a:endParaRPr lang="en-US" dirty="0"/>
              </a:p>
              <a:p>
                <a:pPr marL="0" indent="0" algn="ctr">
                  <a:buNone/>
                </a:pPr>
                <a14:m>
                  <m:oMathPara xmlns:m="http://schemas.openxmlformats.org/officeDocument/2006/math">
                    <m:oMathParaPr>
                      <m:jc m:val="centerGroup"/>
                    </m:oMathParaPr>
                    <m:oMath xmlns:m="http://schemas.openxmlformats.org/officeDocument/2006/math">
                      <m:r>
                        <m:rPr>
                          <m:sty m:val="p"/>
                        </m:rPr>
                        <a:rPr lang="en-US" sz="3867">
                          <a:latin typeface="Cambria Math" panose="02040503050406030204" pitchFamily="18" charset="0"/>
                        </a:rPr>
                        <m:t>ST</m:t>
                      </m:r>
                      <m:d>
                        <m:dPr>
                          <m:ctrlPr>
                            <a:rPr lang="en-US" sz="3867" i="1">
                              <a:latin typeface="Cambria Math" panose="02040503050406030204" pitchFamily="18" charset="0"/>
                            </a:rPr>
                          </m:ctrlPr>
                        </m:dPr>
                        <m:e>
                          <m:r>
                            <a:rPr lang="en-US" sz="3867" i="1">
                              <a:latin typeface="Cambria Math" panose="02040503050406030204" pitchFamily="18" charset="0"/>
                            </a:rPr>
                            <m:t>𝐺</m:t>
                          </m:r>
                        </m:e>
                      </m:d>
                      <m:r>
                        <a:rPr lang="en-US" sz="3867" i="1">
                          <a:latin typeface="Cambria Math" panose="02040503050406030204" pitchFamily="18" charset="0"/>
                        </a:rPr>
                        <m:t>=</m:t>
                      </m:r>
                      <m:func>
                        <m:funcPr>
                          <m:ctrlPr>
                            <a:rPr lang="en-US" sz="3867" i="1">
                              <a:latin typeface="Cambria Math" panose="02040503050406030204" pitchFamily="18" charset="0"/>
                            </a:rPr>
                          </m:ctrlPr>
                        </m:funcPr>
                        <m:fName>
                          <m:limLow>
                            <m:limLowPr>
                              <m:ctrlPr>
                                <a:rPr lang="en-US" sz="3867" i="1">
                                  <a:latin typeface="Cambria Math" panose="02040503050406030204" pitchFamily="18" charset="0"/>
                                </a:rPr>
                              </m:ctrlPr>
                            </m:limLowPr>
                            <m:e>
                              <m:r>
                                <m:rPr>
                                  <m:sty m:val="p"/>
                                </m:rPr>
                                <a:rPr lang="en-US" sz="3867">
                                  <a:latin typeface="Cambria Math" panose="02040503050406030204" pitchFamily="18" charset="0"/>
                                </a:rPr>
                                <m:t>min</m:t>
                              </m:r>
                            </m:e>
                            <m:lim>
                              <m:acc>
                                <m:accPr>
                                  <m:chr m:val="⃗"/>
                                  <m:ctrlPr>
                                    <a:rPr lang="en-US" sz="3867" i="1">
                                      <a:latin typeface="Cambria Math" panose="02040503050406030204" pitchFamily="18" charset="0"/>
                                      <a:ea typeface="Cambria Math" panose="02040503050406030204" pitchFamily="18" charset="0"/>
                                    </a:rPr>
                                  </m:ctrlPr>
                                </m:accPr>
                                <m:e>
                                  <m:r>
                                    <a:rPr lang="en-US" sz="3867" i="1">
                                      <a:latin typeface="Cambria Math" panose="02040503050406030204" pitchFamily="18" charset="0"/>
                                      <a:ea typeface="Cambria Math" panose="02040503050406030204" pitchFamily="18" charset="0"/>
                                    </a:rPr>
                                    <m:t>𝑃</m:t>
                                  </m:r>
                                </m:e>
                              </m:acc>
                            </m:lim>
                          </m:limLow>
                        </m:fName>
                        <m:e>
                          <m:d>
                            <m:dPr>
                              <m:ctrlPr>
                                <a:rPr lang="en-US" sz="3867" i="1">
                                  <a:latin typeface="Cambria Math" panose="02040503050406030204" pitchFamily="18" charset="0"/>
                                </a:rPr>
                              </m:ctrlPr>
                            </m:dPr>
                            <m:e>
                              <m:sSub>
                                <m:sSubPr>
                                  <m:ctrlPr>
                                    <a:rPr lang="en-US" sz="3867" i="1">
                                      <a:latin typeface="Cambria Math" panose="02040503050406030204" pitchFamily="18" charset="0"/>
                                    </a:rPr>
                                  </m:ctrlPr>
                                </m:sSubPr>
                                <m:e>
                                  <m:r>
                                    <a:rPr lang="en-US" sz="3867" i="1">
                                      <a:latin typeface="Cambria Math" panose="02040503050406030204" pitchFamily="18" charset="0"/>
                                    </a:rPr>
                                    <m:t>𝑡</m:t>
                                  </m:r>
                                </m:e>
                                <m:sub>
                                  <m:acc>
                                    <m:accPr>
                                      <m:chr m:val="⃗"/>
                                      <m:ctrlPr>
                                        <a:rPr lang="en-US" sz="3867" i="1">
                                          <a:latin typeface="Cambria Math" panose="02040503050406030204" pitchFamily="18" charset="0"/>
                                          <a:ea typeface="Cambria Math" panose="02040503050406030204" pitchFamily="18" charset="0"/>
                                        </a:rPr>
                                      </m:ctrlPr>
                                    </m:accPr>
                                    <m:e>
                                      <m:r>
                                        <a:rPr lang="en-US" sz="3867" i="1">
                                          <a:latin typeface="Cambria Math" panose="02040503050406030204" pitchFamily="18" charset="0"/>
                                          <a:ea typeface="Cambria Math" panose="02040503050406030204" pitchFamily="18" charset="0"/>
                                        </a:rPr>
                                        <m:t>𝑃</m:t>
                                      </m:r>
                                    </m:e>
                                  </m:acc>
                                </m:sub>
                              </m:sSub>
                              <m:r>
                                <a:rPr lang="en-US" sz="3867" i="1">
                                  <a:latin typeface="Cambria Math" panose="02040503050406030204" pitchFamily="18" charset="0"/>
                                  <a:ea typeface="Cambria Math" panose="02040503050406030204" pitchFamily="18" charset="0"/>
                                </a:rPr>
                                <m:t>×</m:t>
                              </m:r>
                              <m:func>
                                <m:funcPr>
                                  <m:ctrlPr>
                                    <a:rPr lang="en-US" sz="3867" i="1">
                                      <a:latin typeface="Cambria Math" panose="02040503050406030204" pitchFamily="18" charset="0"/>
                                    </a:rPr>
                                  </m:ctrlPr>
                                </m:funcPr>
                                <m:fName>
                                  <m:limLow>
                                    <m:limLowPr>
                                      <m:ctrlPr>
                                        <a:rPr lang="en-US" sz="3867" i="1">
                                          <a:latin typeface="Cambria Math" panose="02040503050406030204" pitchFamily="18" charset="0"/>
                                        </a:rPr>
                                      </m:ctrlPr>
                                    </m:limLowPr>
                                    <m:e>
                                      <m:r>
                                        <m:rPr>
                                          <m:sty m:val="p"/>
                                        </m:rPr>
                                        <a:rPr lang="en-US" sz="3867">
                                          <a:latin typeface="Cambria Math" panose="02040503050406030204" pitchFamily="18" charset="0"/>
                                        </a:rPr>
                                        <m:t>max</m:t>
                                      </m:r>
                                    </m:e>
                                    <m:lim>
                                      <m:r>
                                        <a:rPr lang="en-US" sz="3867" i="1">
                                          <a:latin typeface="Cambria Math" panose="02040503050406030204" pitchFamily="18" charset="0"/>
                                        </a:rPr>
                                        <m:t>𝑖</m:t>
                                      </m:r>
                                      <m:r>
                                        <a:rPr lang="en-US" sz="3867" i="1">
                                          <a:latin typeface="Cambria Math" panose="02040503050406030204" pitchFamily="18" charset="0"/>
                                          <a:ea typeface="Cambria Math" panose="02040503050406030204" pitchFamily="18" charset="0"/>
                                        </a:rPr>
                                        <m:t>≤</m:t>
                                      </m:r>
                                      <m:sSub>
                                        <m:sSubPr>
                                          <m:ctrlPr>
                                            <a:rPr lang="en-US" sz="3867" i="1">
                                              <a:latin typeface="Cambria Math" panose="02040503050406030204" pitchFamily="18" charset="0"/>
                                              <a:ea typeface="Cambria Math" panose="02040503050406030204" pitchFamily="18" charset="0"/>
                                            </a:rPr>
                                          </m:ctrlPr>
                                        </m:sSubPr>
                                        <m:e>
                                          <m:r>
                                            <a:rPr lang="en-US" sz="3867" i="1">
                                              <a:latin typeface="Cambria Math" panose="02040503050406030204" pitchFamily="18" charset="0"/>
                                              <a:ea typeface="Cambria Math" panose="02040503050406030204" pitchFamily="18" charset="0"/>
                                            </a:rPr>
                                            <m:t>𝑡</m:t>
                                          </m:r>
                                        </m:e>
                                        <m:sub>
                                          <m:acc>
                                            <m:accPr>
                                              <m:chr m:val="⃗"/>
                                              <m:ctrlPr>
                                                <a:rPr lang="en-US" sz="3867" i="1">
                                                  <a:latin typeface="Cambria Math" panose="02040503050406030204" pitchFamily="18" charset="0"/>
                                                  <a:ea typeface="Cambria Math" panose="02040503050406030204" pitchFamily="18" charset="0"/>
                                                </a:rPr>
                                              </m:ctrlPr>
                                            </m:accPr>
                                            <m:e>
                                              <m:r>
                                                <a:rPr lang="en-US" sz="3867" i="1">
                                                  <a:latin typeface="Cambria Math" panose="02040503050406030204" pitchFamily="18" charset="0"/>
                                                  <a:ea typeface="Cambria Math" panose="02040503050406030204" pitchFamily="18" charset="0"/>
                                                </a:rPr>
                                                <m:t>𝑃</m:t>
                                              </m:r>
                                            </m:e>
                                          </m:acc>
                                        </m:sub>
                                      </m:sSub>
                                    </m:lim>
                                  </m:limLow>
                                </m:fName>
                                <m:e>
                                  <m:d>
                                    <m:dPr>
                                      <m:begChr m:val="|"/>
                                      <m:endChr m:val="|"/>
                                      <m:ctrlPr>
                                        <a:rPr lang="en-US" sz="3867" i="1">
                                          <a:latin typeface="Cambria Math" panose="02040503050406030204" pitchFamily="18" charset="0"/>
                                        </a:rPr>
                                      </m:ctrlPr>
                                    </m:dPr>
                                    <m:e>
                                      <m:sSub>
                                        <m:sSubPr>
                                          <m:ctrlPr>
                                            <a:rPr lang="en-US" sz="3867" i="1">
                                              <a:latin typeface="Cambria Math" panose="02040503050406030204" pitchFamily="18" charset="0"/>
                                            </a:rPr>
                                          </m:ctrlPr>
                                        </m:sSubPr>
                                        <m:e>
                                          <m:r>
                                            <a:rPr lang="en-US" sz="3867" i="1">
                                              <a:latin typeface="Cambria Math" panose="02040503050406030204" pitchFamily="18" charset="0"/>
                                            </a:rPr>
                                            <m:t>𝑃</m:t>
                                          </m:r>
                                        </m:e>
                                        <m:sub>
                                          <m:r>
                                            <a:rPr lang="en-US" sz="3867" i="1">
                                              <a:latin typeface="Cambria Math" panose="02040503050406030204" pitchFamily="18" charset="0"/>
                                            </a:rPr>
                                            <m:t>𝑖</m:t>
                                          </m:r>
                                        </m:sub>
                                      </m:sSub>
                                    </m:e>
                                  </m:d>
                                </m:e>
                              </m:func>
                            </m:e>
                          </m:d>
                        </m:e>
                      </m:func>
                    </m:oMath>
                  </m:oMathPara>
                </a14:m>
                <a:endParaRPr lang="en-US" dirty="0"/>
              </a:p>
              <a:p>
                <a:r>
                  <a:rPr lang="en-US" dirty="0"/>
                  <a:t>Rich Theory</a:t>
                </a:r>
              </a:p>
              <a:p>
                <a:pPr lvl="1"/>
                <a:r>
                  <a:rPr lang="en-US" dirty="0"/>
                  <a:t>Space-time tradeoffs </a:t>
                </a:r>
              </a:p>
              <a:p>
                <a:pPr lvl="1"/>
                <a:r>
                  <a:rPr lang="en-US" dirty="0"/>
                  <a:t>But not appropriate for password hashing</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05540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Measuring Pebbling Costs [AS15]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z="3600">
                          <a:latin typeface="Cambria Math" panose="02040503050406030204" pitchFamily="18" charset="0"/>
                        </a:rPr>
                        <m:t>CC</m:t>
                      </m:r>
                      <m:d>
                        <m:dPr>
                          <m:ctrlPr>
                            <a:rPr lang="en-US" sz="3600" i="1">
                              <a:latin typeface="Cambria Math" panose="02040503050406030204" pitchFamily="18" charset="0"/>
                            </a:rPr>
                          </m:ctrlPr>
                        </m:dPr>
                        <m:e>
                          <m:r>
                            <a:rPr lang="en-US" sz="3600" i="1">
                              <a:latin typeface="Cambria Math" panose="02040503050406030204" pitchFamily="18" charset="0"/>
                            </a:rPr>
                            <m:t>𝐺</m:t>
                          </m:r>
                        </m:e>
                      </m:d>
                      <m:r>
                        <a:rPr lang="en-US" sz="3600" i="1">
                          <a:latin typeface="Cambria Math" panose="02040503050406030204" pitchFamily="18" charset="0"/>
                        </a:rPr>
                        <m:t>=</m:t>
                      </m:r>
                      <m:func>
                        <m:funcPr>
                          <m:ctrlPr>
                            <a:rPr lang="en-US" sz="3600" i="1">
                              <a:latin typeface="Cambria Math" panose="02040503050406030204" pitchFamily="18" charset="0"/>
                            </a:rPr>
                          </m:ctrlPr>
                        </m:funcPr>
                        <m:fName>
                          <m:limLow>
                            <m:limLowPr>
                              <m:ctrlPr>
                                <a:rPr lang="en-US" sz="3600" i="1">
                                  <a:latin typeface="Cambria Math" panose="02040503050406030204" pitchFamily="18" charset="0"/>
                                </a:rPr>
                              </m:ctrlPr>
                            </m:limLowPr>
                            <m:e>
                              <m:r>
                                <m:rPr>
                                  <m:sty m:val="p"/>
                                </m:rPr>
                                <a:rPr lang="en-US" sz="3600">
                                  <a:latin typeface="Cambria Math" panose="02040503050406030204" pitchFamily="18" charset="0"/>
                                </a:rPr>
                                <m:t>min</m:t>
                              </m:r>
                            </m:e>
                            <m:lim>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lim>
                          </m:limLow>
                        </m:fName>
                        <m:e>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𝑡</m:t>
                                  </m:r>
                                </m:e>
                                <m:sub>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sub>
                              </m:sSub>
                            </m:sup>
                            <m:e>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𝑃</m:t>
                                      </m:r>
                                    </m:e>
                                    <m:sub>
                                      <m:r>
                                        <a:rPr lang="en-US" sz="3600" i="1">
                                          <a:latin typeface="Cambria Math" panose="02040503050406030204" pitchFamily="18" charset="0"/>
                                        </a:rPr>
                                        <m:t>𝑖</m:t>
                                      </m:r>
                                    </m:sub>
                                  </m:sSub>
                                </m:e>
                              </m:d>
                            </m:e>
                          </m:nary>
                        </m:e>
                      </m:func>
                    </m:oMath>
                  </m:oMathPara>
                </a14:m>
                <a:endParaRPr lang="en-US" dirty="0"/>
              </a:p>
              <a:p>
                <a:pPr marL="0" indent="0">
                  <a:buNone/>
                </a:pPr>
                <a:endParaRPr lang="en-US" dirty="0"/>
              </a:p>
              <a:p>
                <a:pPr marL="0" indent="0">
                  <a:buNone/>
                </a:pPr>
                <a:endParaRPr lang="en-US" dirty="0">
                  <a:latin typeface="Cambria Math" panose="020405030504060302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87"/>
                </a:stretch>
              </a:blipFill>
            </p:spPr>
            <p:txBody>
              <a:bodyPr/>
              <a:lstStyle/>
              <a:p>
                <a:r>
                  <a:rPr lang="en-US">
                    <a:noFill/>
                  </a:rPr>
                  <a:t> </a:t>
                </a:r>
              </a:p>
            </p:txBody>
          </p:sp>
        </mc:Fallback>
      </mc:AlternateContent>
      <p:cxnSp>
        <p:nvCxnSpPr>
          <p:cNvPr id="5" name="Straight Arrow Connector 4"/>
          <p:cNvCxnSpPr/>
          <p:nvPr/>
        </p:nvCxnSpPr>
        <p:spPr>
          <a:xfrm>
            <a:off x="7691517" y="2838822"/>
            <a:ext cx="865255" cy="27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760282" y="3109520"/>
            <a:ext cx="4036247" cy="1077218"/>
          </a:xfrm>
          <a:prstGeom prst="rect">
            <a:avLst/>
          </a:prstGeom>
          <a:noFill/>
        </p:spPr>
        <p:txBody>
          <a:bodyPr wrap="square" lIns="91440" tIns="45720" rIns="91440" bIns="45720" rtlCol="0">
            <a:spAutoFit/>
          </a:bodyPr>
          <a:lstStyle/>
          <a:p>
            <a:r>
              <a:rPr lang="en-US" sz="3200" dirty="0"/>
              <a:t>Memory Used at Step </a:t>
            </a:r>
            <a:r>
              <a:rPr lang="en-US" sz="3200" dirty="0" err="1"/>
              <a:t>i</a:t>
            </a:r>
            <a:endParaRPr lang="en-US" sz="3200" dirty="0"/>
          </a:p>
        </p:txBody>
      </p:sp>
      <p:cxnSp>
        <p:nvCxnSpPr>
          <p:cNvPr id="12" name="Straight Arrow Connector 11"/>
          <p:cNvCxnSpPr/>
          <p:nvPr/>
        </p:nvCxnSpPr>
        <p:spPr>
          <a:xfrm flipH="1">
            <a:off x="2739923" y="2838822"/>
            <a:ext cx="1711836" cy="27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8201" y="3109519"/>
            <a:ext cx="4036247" cy="2062103"/>
          </a:xfrm>
          <a:prstGeom prst="rect">
            <a:avLst/>
          </a:prstGeom>
          <a:noFill/>
        </p:spPr>
        <p:txBody>
          <a:bodyPr wrap="square" lIns="91440" tIns="45720" rIns="91440" bIns="45720" rtlCol="0">
            <a:spAutoFit/>
          </a:bodyPr>
          <a:lstStyle/>
          <a:p>
            <a:r>
              <a:rPr lang="en-US" sz="3200" dirty="0"/>
              <a:t>Approximates Amortized Area x Time Complexity of </a:t>
            </a:r>
            <a:r>
              <a:rPr lang="en-US" sz="3200" dirty="0" err="1"/>
              <a:t>iMHF</a:t>
            </a:r>
            <a:endParaRPr lang="en-US" sz="3200" dirty="0"/>
          </a:p>
        </p:txBody>
      </p:sp>
    </p:spTree>
    <p:extLst>
      <p:ext uri="{BB962C8B-B14F-4D97-AF65-F5344CB8AC3E}">
        <p14:creationId xmlns:p14="http://schemas.microsoft.com/office/powerpoint/2010/main" val="3926940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79633" y="4404665"/>
            <a:ext cx="11632733" cy="2212591"/>
          </a:xfrm>
          <a:prstGeom prst="rect">
            <a:avLst/>
          </a:prstGeom>
          <a:solidFill>
            <a:schemeClr val="accent1">
              <a:alpha val="0"/>
            </a:schemeClr>
          </a:solidFill>
          <a:ln w="412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sz="2400"/>
          </a:p>
        </p:txBody>
      </p:sp>
      <p:sp>
        <p:nvSpPr>
          <p:cNvPr id="2" name="Title 1"/>
          <p:cNvSpPr>
            <a:spLocks noGrp="1"/>
          </p:cNvSpPr>
          <p:nvPr>
            <p:ph type="title"/>
          </p:nvPr>
        </p:nvSpPr>
        <p:spPr/>
        <p:txBody>
          <a:bodyPr/>
          <a:lstStyle/>
          <a:p>
            <a:r>
              <a:rPr lang="en-US" dirty="0">
                <a:solidFill>
                  <a:srgbClr val="C00000"/>
                </a:solidFill>
              </a:rPr>
              <a:t>Measuring Pebbling Costs [AS15]</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9634" y="1825625"/>
                <a:ext cx="11790446" cy="435133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z="3600">
                          <a:latin typeface="Cambria Math" panose="02040503050406030204" pitchFamily="18" charset="0"/>
                        </a:rPr>
                        <m:t>CC</m:t>
                      </m:r>
                      <m:d>
                        <m:dPr>
                          <m:ctrlPr>
                            <a:rPr lang="en-US" sz="3600" i="1">
                              <a:latin typeface="Cambria Math" panose="02040503050406030204" pitchFamily="18" charset="0"/>
                            </a:rPr>
                          </m:ctrlPr>
                        </m:dPr>
                        <m:e>
                          <m:r>
                            <a:rPr lang="en-US" sz="3600" i="1">
                              <a:latin typeface="Cambria Math" panose="02040503050406030204" pitchFamily="18" charset="0"/>
                            </a:rPr>
                            <m:t>𝐺</m:t>
                          </m:r>
                        </m:e>
                      </m:d>
                      <m:r>
                        <a:rPr lang="en-US" sz="3600" i="1">
                          <a:latin typeface="Cambria Math" panose="02040503050406030204" pitchFamily="18" charset="0"/>
                        </a:rPr>
                        <m:t>=</m:t>
                      </m:r>
                      <m:func>
                        <m:funcPr>
                          <m:ctrlPr>
                            <a:rPr lang="en-US" sz="3600" i="1">
                              <a:latin typeface="Cambria Math" panose="02040503050406030204" pitchFamily="18" charset="0"/>
                            </a:rPr>
                          </m:ctrlPr>
                        </m:funcPr>
                        <m:fName>
                          <m:limLow>
                            <m:limLowPr>
                              <m:ctrlPr>
                                <a:rPr lang="en-US" sz="3600" i="1">
                                  <a:latin typeface="Cambria Math" panose="02040503050406030204" pitchFamily="18" charset="0"/>
                                </a:rPr>
                              </m:ctrlPr>
                            </m:limLowPr>
                            <m:e>
                              <m:r>
                                <m:rPr>
                                  <m:sty m:val="p"/>
                                </m:rPr>
                                <a:rPr lang="en-US" sz="3600">
                                  <a:latin typeface="Cambria Math" panose="02040503050406030204" pitchFamily="18" charset="0"/>
                                </a:rPr>
                                <m:t>min</m:t>
                              </m:r>
                            </m:e>
                            <m:lim>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lim>
                          </m:limLow>
                        </m:fName>
                        <m:e>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𝑡</m:t>
                                  </m:r>
                                </m:e>
                                <m:sub>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𝑃</m:t>
                                      </m:r>
                                    </m:e>
                                  </m:acc>
                                </m:sub>
                              </m:sSub>
                            </m:sup>
                            <m:e>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𝑃</m:t>
                                      </m:r>
                                    </m:e>
                                    <m:sub>
                                      <m:r>
                                        <a:rPr lang="en-US" sz="3600" i="1">
                                          <a:latin typeface="Cambria Math" panose="02040503050406030204" pitchFamily="18" charset="0"/>
                                        </a:rPr>
                                        <m:t>𝑖</m:t>
                                      </m:r>
                                    </m:sub>
                                  </m:sSub>
                                </m:e>
                              </m:d>
                            </m:e>
                          </m:nary>
                        </m:e>
                      </m:func>
                    </m:oMath>
                  </m:oMathPara>
                </a14:m>
                <a:endParaRPr lang="en-US" dirty="0"/>
              </a:p>
              <a:p>
                <a:pPr marL="0" indent="0">
                  <a:buNone/>
                </a:pPr>
                <a:endParaRPr lang="en-US" dirty="0"/>
              </a:p>
              <a:p>
                <a:pPr marL="0" indent="0">
                  <a:buNone/>
                </a:pPr>
                <a:endParaRPr lang="en-US" dirty="0">
                  <a:latin typeface="Cambria Math" panose="02040503050406030204" pitchFamily="18" charset="0"/>
                </a:endParaRPr>
              </a:p>
              <a:p>
                <a:pPr marL="0" indent="0">
                  <a:buNone/>
                </a:pPr>
                <a:r>
                  <a:rPr lang="en-US" sz="4000" dirty="0"/>
                  <a:t>[AS15] </a:t>
                </a:r>
                <a14:m>
                  <m:oMath xmlns:m="http://schemas.openxmlformats.org/officeDocument/2006/math">
                    <m:r>
                      <m:rPr>
                        <m:nor/>
                      </m:rPr>
                      <a:rPr lang="en-US" sz="4000" dirty="0"/>
                      <m:t>C</m:t>
                    </m:r>
                    <m:r>
                      <m:rPr>
                        <m:nor/>
                      </m:rPr>
                      <a:rPr lang="en-US" sz="4000" dirty="0"/>
                      <m:t>osts</m:t>
                    </m:r>
                    <m:r>
                      <m:rPr>
                        <m:nor/>
                      </m:rPr>
                      <a:rPr lang="en-US" sz="4000" dirty="0"/>
                      <m:t> </m:t>
                    </m:r>
                  </m:oMath>
                </a14:m>
                <a:r>
                  <a:rPr lang="en-US" sz="4000" dirty="0"/>
                  <a:t>scale linearly with #password guesses</a:t>
                </a:r>
              </a:p>
              <a:p>
                <a:pPr marL="0" indent="0">
                  <a:buNone/>
                </a:pPr>
                <a14:m>
                  <m:oMathPara xmlns:m="http://schemas.openxmlformats.org/officeDocument/2006/math">
                    <m:oMathParaPr>
                      <m:jc m:val="centerGroup"/>
                    </m:oMathParaPr>
                    <m:oMath xmlns:m="http://schemas.openxmlformats.org/officeDocument/2006/math">
                      <m:r>
                        <a:rPr lang="en-US" sz="4000" i="1">
                          <a:latin typeface="Cambria Math"/>
                          <a:ea typeface="Cambria Math" panose="02040503050406030204" pitchFamily="18" charset="0"/>
                        </a:rPr>
                        <m:t>𝑚</m:t>
                      </m:r>
                      <m:r>
                        <a:rPr lang="en-US" sz="4000" i="1">
                          <a:latin typeface="Cambria Math"/>
                          <a:ea typeface="Cambria Math"/>
                        </a:rPr>
                        <m:t>×</m:t>
                      </m:r>
                      <m:r>
                        <m:rPr>
                          <m:sty m:val="p"/>
                        </m:rPr>
                        <a:rPr lang="en-US" sz="4000">
                          <a:latin typeface="Cambria Math" panose="02040503050406030204" pitchFamily="18" charset="0"/>
                          <a:ea typeface="Cambria Math" panose="02040503050406030204" pitchFamily="18" charset="0"/>
                        </a:rPr>
                        <m:t>CC</m:t>
                      </m:r>
                      <m:d>
                        <m:dPr>
                          <m:ctrlPr>
                            <a:rPr lang="en-US" sz="4000" i="1">
                              <a:latin typeface="Cambria Math" panose="02040503050406030204" pitchFamily="18" charset="0"/>
                            </a:rPr>
                          </m:ctrlPr>
                        </m:dPr>
                        <m:e>
                          <m:r>
                            <a:rPr lang="en-US" sz="4000" i="1">
                              <a:latin typeface="Cambria Math" panose="02040503050406030204" pitchFamily="18" charset="0"/>
                            </a:rPr>
                            <m:t>𝐺</m:t>
                          </m:r>
                          <m:r>
                            <a:rPr lang="en-US" sz="4000" i="1">
                              <a:latin typeface="Cambria Math" panose="02040503050406030204" pitchFamily="18" charset="0"/>
                            </a:rPr>
                            <m:t>,…,</m:t>
                          </m:r>
                          <m:r>
                            <a:rPr lang="en-US" sz="4000" i="1">
                              <a:latin typeface="Cambria Math"/>
                            </a:rPr>
                            <m:t>𝐺</m:t>
                          </m:r>
                        </m:e>
                      </m:d>
                      <m:r>
                        <a:rPr lang="en-US" sz="4000" i="1">
                          <a:latin typeface="Cambria Math"/>
                          <a:ea typeface="Cambria Math"/>
                        </a:rPr>
                        <m:t>=</m:t>
                      </m:r>
                      <m:r>
                        <a:rPr lang="en-US" sz="4000" i="1">
                          <a:latin typeface="Cambria Math"/>
                          <a:ea typeface="Cambria Math" panose="02040503050406030204" pitchFamily="18" charset="0"/>
                        </a:rPr>
                        <m:t>𝑚</m:t>
                      </m:r>
                      <m:r>
                        <a:rPr lang="en-US" sz="4000" i="1">
                          <a:latin typeface="Cambria Math" panose="02040503050406030204" pitchFamily="18" charset="0"/>
                          <a:ea typeface="Cambria Math" panose="02040503050406030204" pitchFamily="18" charset="0"/>
                        </a:rPr>
                        <m:t>×</m:t>
                      </m:r>
                      <m:r>
                        <m:rPr>
                          <m:sty m:val="p"/>
                        </m:rPr>
                        <a:rPr lang="en-US" sz="4000">
                          <a:latin typeface="Cambria Math" panose="02040503050406030204" pitchFamily="18" charset="0"/>
                          <a:ea typeface="Cambria Math" panose="02040503050406030204" pitchFamily="18" charset="0"/>
                        </a:rPr>
                        <m:t>CC</m:t>
                      </m:r>
                      <m:r>
                        <a:rPr lang="en-US" sz="4000" i="1">
                          <a:latin typeface="Cambria Math" panose="02040503050406030204" pitchFamily="18" charset="0"/>
                        </a:rPr>
                        <m:t>(</m:t>
                      </m:r>
                      <m:r>
                        <a:rPr lang="en-US" sz="4000" i="1">
                          <a:latin typeface="Cambria Math" panose="02040503050406030204" pitchFamily="18" charset="0"/>
                        </a:rPr>
                        <m:t>𝐺</m:t>
                      </m:r>
                      <m:r>
                        <a:rPr lang="en-US" sz="4000" i="1">
                          <a:latin typeface="Cambria Math" panose="02040503050406030204" pitchFamily="18" charset="0"/>
                        </a:rPr>
                        <m:t>)</m:t>
                      </m:r>
                    </m:oMath>
                  </m:oMathPara>
                </a14:m>
                <a:endParaRPr lang="en-US" sz="4000"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9634" y="1825625"/>
                <a:ext cx="11790446" cy="4351339"/>
              </a:xfrm>
              <a:blipFill>
                <a:blip r:embed="rId2"/>
                <a:stretch>
                  <a:fillRect l="-1861" t="-280"/>
                </a:stretch>
              </a:blipFill>
            </p:spPr>
            <p:txBody>
              <a:bodyPr/>
              <a:lstStyle/>
              <a:p>
                <a:r>
                  <a:rPr lang="en-US">
                    <a:noFill/>
                  </a:rPr>
                  <a:t> </a:t>
                </a:r>
              </a:p>
            </p:txBody>
          </p:sp>
        </mc:Fallback>
      </mc:AlternateContent>
      <p:cxnSp>
        <p:nvCxnSpPr>
          <p:cNvPr id="5" name="Straight Arrow Connector 4"/>
          <p:cNvCxnSpPr/>
          <p:nvPr/>
        </p:nvCxnSpPr>
        <p:spPr>
          <a:xfrm>
            <a:off x="7691517" y="2838822"/>
            <a:ext cx="865255" cy="27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Right Brace 3"/>
          <p:cNvSpPr/>
          <p:nvPr/>
        </p:nvSpPr>
        <p:spPr>
          <a:xfrm rot="5400000">
            <a:off x="5274868" y="5223771"/>
            <a:ext cx="338667" cy="1151467"/>
          </a:xfrm>
          <a:prstGeom prst="rightBrace">
            <a:avLst/>
          </a:prstGeom>
          <a:ln w="41275"/>
        </p:spPr>
        <p:style>
          <a:lnRef idx="1">
            <a:schemeClr val="accent1"/>
          </a:lnRef>
          <a:fillRef idx="0">
            <a:schemeClr val="accent1"/>
          </a:fillRef>
          <a:effectRef idx="0">
            <a:schemeClr val="accent1"/>
          </a:effectRef>
          <a:fontRef idx="minor">
            <a:schemeClr val="tx1"/>
          </a:fontRef>
        </p:style>
        <p:txBody>
          <a:bodyPr lIns="91440" tIns="45720" rIns="91440" bIns="45720" spcCol="0" rtlCol="0" anchor="ctr"/>
          <a:lstStyle/>
          <a:p>
            <a:pPr algn="ctr"/>
            <a:endParaRPr lang="en-US" sz="2400"/>
          </a:p>
        </p:txBody>
      </p:sp>
      <mc:AlternateContent xmlns:mc="http://schemas.openxmlformats.org/markup-compatibility/2006">
        <mc:Choice xmlns:a14="http://schemas.microsoft.com/office/drawing/2010/main" Requires="a14">
          <p:sp>
            <p:nvSpPr>
              <p:cNvPr id="8" name="Rectangle 7"/>
              <p:cNvSpPr/>
              <p:nvPr/>
            </p:nvSpPr>
            <p:spPr>
              <a:xfrm>
                <a:off x="4659644" y="6019417"/>
                <a:ext cx="1436355" cy="523220"/>
              </a:xfrm>
              <a:prstGeom prst="rect">
                <a:avLst/>
              </a:prstGeom>
            </p:spPr>
            <p:txBody>
              <a:bodyPr wrap="none" lIns="91440" tIns="45720" rIns="91440" bIns="45720">
                <a:spAutoFit/>
              </a:bodyPr>
              <a:lstStyle/>
              <a:p>
                <a14:m>
                  <m:oMath xmlns:m="http://schemas.openxmlformats.org/officeDocument/2006/math">
                    <m:r>
                      <a:rPr lang="en-US" sz="2800" i="1">
                        <a:latin typeface="Cambria Math"/>
                      </a:rPr>
                      <m:t>𝑚</m:t>
                    </m:r>
                  </m:oMath>
                </a14:m>
                <a:r>
                  <a:rPr lang="en-US" sz="2800" dirty="0"/>
                  <a:t> times</a:t>
                </a:r>
              </a:p>
            </p:txBody>
          </p:sp>
        </mc:Choice>
        <mc:Fallback>
          <p:sp>
            <p:nvSpPr>
              <p:cNvPr id="8" name="Rectangle 7"/>
              <p:cNvSpPr>
                <a:spLocks noRot="1" noChangeAspect="1" noMove="1" noResize="1" noEditPoints="1" noAdjustHandles="1" noChangeArrowheads="1" noChangeShapeType="1" noTextEdit="1"/>
              </p:cNvSpPr>
              <p:nvPr/>
            </p:nvSpPr>
            <p:spPr>
              <a:xfrm>
                <a:off x="4659644" y="6019417"/>
                <a:ext cx="1436355" cy="523220"/>
              </a:xfrm>
              <a:prstGeom prst="rect">
                <a:avLst/>
              </a:prstGeom>
              <a:blipFill>
                <a:blip r:embed="rId3"/>
                <a:stretch>
                  <a:fillRect t="-11628" r="-7627" b="-31395"/>
                </a:stretch>
              </a:blipFill>
            </p:spPr>
            <p:txBody>
              <a:bodyPr/>
              <a:lstStyle/>
              <a:p>
                <a:r>
                  <a:rPr lang="en-US">
                    <a:noFill/>
                  </a:rPr>
                  <a:t> </a:t>
                </a:r>
              </a:p>
            </p:txBody>
          </p:sp>
        </mc:Fallback>
      </mc:AlternateContent>
      <p:sp>
        <p:nvSpPr>
          <p:cNvPr id="9" name="TextBox 8"/>
          <p:cNvSpPr txBox="1"/>
          <p:nvPr/>
        </p:nvSpPr>
        <p:spPr>
          <a:xfrm>
            <a:off x="7760282" y="3109520"/>
            <a:ext cx="4036247" cy="1077218"/>
          </a:xfrm>
          <a:prstGeom prst="rect">
            <a:avLst/>
          </a:prstGeom>
          <a:noFill/>
        </p:spPr>
        <p:txBody>
          <a:bodyPr wrap="square" lIns="91440" tIns="45720" rIns="91440" bIns="45720" rtlCol="0">
            <a:spAutoFit/>
          </a:bodyPr>
          <a:lstStyle/>
          <a:p>
            <a:r>
              <a:rPr lang="en-US" sz="3200" dirty="0"/>
              <a:t>Memory Used at Step </a:t>
            </a:r>
            <a:r>
              <a:rPr lang="en-US" sz="3200" dirty="0" err="1"/>
              <a:t>i</a:t>
            </a:r>
            <a:endParaRPr lang="en-US" sz="3200" dirty="0"/>
          </a:p>
        </p:txBody>
      </p:sp>
    </p:spTree>
    <p:extLst>
      <p:ext uri="{BB962C8B-B14F-4D97-AF65-F5344CB8AC3E}">
        <p14:creationId xmlns:p14="http://schemas.microsoft.com/office/powerpoint/2010/main" val="3512826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rPr>
              <a:t>Amortization and Parallelism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636959"/>
              </a:xfrm>
            </p:spPr>
            <p:txBody>
              <a:bodyPr>
                <a:normAutofit/>
              </a:bodyPr>
              <a:lstStyle/>
              <a:p>
                <a:r>
                  <a:rPr lang="en-GB" sz="2400" dirty="0"/>
                  <a:t>Problem: for parallel computation ST-complexity can scale badly in the number of evaluations of a function.</a:t>
                </a:r>
              </a:p>
              <a:p>
                <a:endParaRPr lang="en-GB" sz="2400" dirty="0"/>
              </a:p>
              <a:p>
                <a:endParaRPr lang="en-GB" sz="2400" dirty="0"/>
              </a:p>
              <a:p>
                <a:endParaRPr lang="en-GB" sz="2400" dirty="0"/>
              </a:p>
              <a:p>
                <a:endParaRPr lang="en-GB" sz="2400" dirty="0"/>
              </a:p>
              <a:p>
                <a:endParaRPr lang="en-GB" sz="2400" dirty="0"/>
              </a:p>
              <a:p>
                <a:pPr marL="0" indent="0">
                  <a:buNone/>
                </a:pPr>
                <a:endParaRPr lang="en-GB" sz="2400" dirty="0"/>
              </a:p>
              <a:p>
                <a:pPr marL="0" indent="0">
                  <a:buNone/>
                </a:pPr>
                <a:endParaRPr lang="en-GB" sz="2400" dirty="0"/>
              </a:p>
              <a:p>
                <a:pPr marL="0" indent="0">
                  <a:buNone/>
                </a:pPr>
                <a:r>
                  <a:rPr lang="en-GB" sz="2400" dirty="0"/>
                  <a:t>[AS15] </a:t>
                </a:r>
                <a14:m>
                  <m:oMath xmlns:m="http://schemas.openxmlformats.org/officeDocument/2006/math">
                    <m:r>
                      <a:rPr lang="en-US" sz="2400" i="1" dirty="0">
                        <a:latin typeface="Cambria Math"/>
                        <a:ea typeface="Cambria Math"/>
                      </a:rPr>
                      <m:t>∃ </m:t>
                    </m:r>
                  </m:oMath>
                </a14:m>
                <a:r>
                  <a:rPr lang="en-GB" sz="2400" dirty="0"/>
                  <a:t>function </a:t>
                </a:r>
                <a:r>
                  <a:rPr lang="en-GB" sz="2400" i="1" dirty="0" err="1"/>
                  <a:t>f</a:t>
                </a:r>
                <a:r>
                  <a:rPr lang="en-GB" sz="2400" baseline="-25000" dirty="0" err="1"/>
                  <a:t>n</a:t>
                </a:r>
                <a:r>
                  <a:rPr lang="en-GB" sz="2400" dirty="0"/>
                  <a:t> (consisting of n RO calls) such that: </a:t>
                </a:r>
                <a14:m>
                  <m:oMath xmlns:m="http://schemas.openxmlformats.org/officeDocument/2006/math">
                    <m:r>
                      <a:rPr lang="en-US" sz="2400" i="1">
                        <a:latin typeface="Cambria Math"/>
                      </a:rPr>
                      <m:t>𝑆𝑇</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a:rPr>
                              <m:t>𝑓</m:t>
                            </m:r>
                          </m:e>
                          <m:sup>
                            <m:r>
                              <a:rPr lang="en-US" sz="2400" i="1">
                                <a:latin typeface="Cambria Math"/>
                                <a:ea typeface="Cambria Math"/>
                              </a:rPr>
                              <m:t>×</m:t>
                            </m:r>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sup>
                        </m:sSup>
                      </m:e>
                    </m:d>
                    <m:r>
                      <a:rPr lang="en-US" sz="2400" i="1">
                        <a:latin typeface="Cambria Math"/>
                      </a:rPr>
                      <m:t>=</m:t>
                    </m:r>
                    <m:r>
                      <a:rPr lang="en-US" sz="2400" i="1">
                        <a:latin typeface="Cambria Math"/>
                      </a:rPr>
                      <m:t>𝑂</m:t>
                    </m:r>
                    <m:r>
                      <a:rPr lang="en-US" sz="2400" i="1">
                        <a:latin typeface="Cambria Math"/>
                      </a:rPr>
                      <m:t>(</m:t>
                    </m:r>
                    <m:r>
                      <a:rPr lang="en-US" sz="2400" i="1">
                        <a:latin typeface="Cambria Math"/>
                      </a:rPr>
                      <m:t>𝑆𝑇</m:t>
                    </m:r>
                    <m:d>
                      <m:dPr>
                        <m:ctrlPr>
                          <a:rPr lang="en-US" sz="2400" i="1">
                            <a:latin typeface="Cambria Math" panose="02040503050406030204" pitchFamily="18" charset="0"/>
                          </a:rPr>
                        </m:ctrlPr>
                      </m:dPr>
                      <m:e>
                        <m:r>
                          <a:rPr lang="en-US" sz="2400" i="1">
                            <a:latin typeface="Cambria Math"/>
                          </a:rPr>
                          <m:t>𝑓</m:t>
                        </m:r>
                      </m:e>
                    </m:d>
                    <m:r>
                      <a:rPr lang="en-US" sz="2400" i="1">
                        <a:latin typeface="Cambria Math"/>
                      </a:rPr>
                      <m:t>)</m:t>
                    </m:r>
                  </m:oMath>
                </a14:m>
                <a:endParaRPr lang="en-GB"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636959"/>
              </a:xfrm>
              <a:blipFill>
                <a:blip r:embed="rId2"/>
                <a:stretch>
                  <a:fillRect l="-928" t="-1708"/>
                </a:stretch>
              </a:blipFill>
            </p:spPr>
            <p:txBody>
              <a:bodyPr/>
              <a:lstStyle/>
              <a:p>
                <a:r>
                  <a:rPr lang="en-US">
                    <a:noFill/>
                  </a:rPr>
                  <a:t> </a:t>
                </a:r>
              </a:p>
            </p:txBody>
          </p:sp>
        </mc:Fallback>
      </mc:AlternateContent>
      <p:grpSp>
        <p:nvGrpSpPr>
          <p:cNvPr id="4" name="Group 3"/>
          <p:cNvGrpSpPr/>
          <p:nvPr/>
        </p:nvGrpSpPr>
        <p:grpSpPr>
          <a:xfrm>
            <a:off x="1611809" y="3313348"/>
            <a:ext cx="9744335" cy="2192528"/>
            <a:chOff x="1611809" y="3313348"/>
            <a:chExt cx="9744333" cy="2192527"/>
          </a:xfrm>
        </p:grpSpPr>
        <p:sp>
          <p:nvSpPr>
            <p:cNvPr id="7" name="TextBox 6"/>
            <p:cNvSpPr txBox="1"/>
            <p:nvPr/>
          </p:nvSpPr>
          <p:spPr>
            <a:xfrm>
              <a:off x="3503179" y="5044210"/>
              <a:ext cx="782587" cy="461665"/>
            </a:xfrm>
            <a:prstGeom prst="rect">
              <a:avLst/>
            </a:prstGeom>
            <a:noFill/>
          </p:spPr>
          <p:txBody>
            <a:bodyPr wrap="none" rtlCol="0">
              <a:spAutoFit/>
            </a:bodyPr>
            <a:lstStyle/>
            <a:p>
              <a:r>
                <a:rPr lang="en-US" sz="2400" dirty="0"/>
                <a:t>time</a:t>
              </a:r>
              <a:endParaRPr lang="en-GB" sz="2400" dirty="0"/>
            </a:p>
          </p:txBody>
        </p:sp>
        <p:sp>
          <p:nvSpPr>
            <p:cNvPr id="8" name="TextBox 7"/>
            <p:cNvSpPr txBox="1"/>
            <p:nvPr/>
          </p:nvSpPr>
          <p:spPr>
            <a:xfrm rot="16200000">
              <a:off x="1345550" y="3920768"/>
              <a:ext cx="994183" cy="461665"/>
            </a:xfrm>
            <a:prstGeom prst="rect">
              <a:avLst/>
            </a:prstGeom>
            <a:noFill/>
          </p:spPr>
          <p:txBody>
            <a:bodyPr wrap="none" rtlCol="0">
              <a:spAutoFit/>
            </a:bodyPr>
            <a:lstStyle/>
            <a:p>
              <a:r>
                <a:rPr lang="en-US" sz="2400" dirty="0"/>
                <a:t>space</a:t>
              </a:r>
              <a:endParaRPr lang="en-GB" sz="2400" dirty="0"/>
            </a:p>
          </p:txBody>
        </p:sp>
        <p:sp>
          <p:nvSpPr>
            <p:cNvPr id="10" name="TextBox 9"/>
            <p:cNvSpPr txBox="1"/>
            <p:nvPr/>
          </p:nvSpPr>
          <p:spPr>
            <a:xfrm>
              <a:off x="1964704" y="3701208"/>
              <a:ext cx="468398" cy="461665"/>
            </a:xfrm>
            <a:prstGeom prst="rect">
              <a:avLst/>
            </a:prstGeom>
            <a:noFill/>
          </p:spPr>
          <p:txBody>
            <a:bodyPr wrap="none" rtlCol="0">
              <a:spAutoFit/>
            </a:bodyPr>
            <a:lstStyle/>
            <a:p>
              <a:r>
                <a:rPr lang="en-US" sz="2400" dirty="0">
                  <a:solidFill>
                    <a:schemeClr val="accent1"/>
                  </a:solidFill>
                </a:rPr>
                <a:t>S</a:t>
              </a:r>
              <a:r>
                <a:rPr lang="en-US" sz="2400" baseline="-25000" dirty="0">
                  <a:solidFill>
                    <a:schemeClr val="accent1"/>
                  </a:solidFill>
                </a:rPr>
                <a:t>1</a:t>
              </a:r>
              <a:endParaRPr lang="en-GB" sz="2400" baseline="-25000" dirty="0">
                <a:solidFill>
                  <a:schemeClr val="accent1"/>
                </a:solidFill>
              </a:endParaRPr>
            </a:p>
          </p:txBody>
        </p:sp>
        <p:sp>
          <p:nvSpPr>
            <p:cNvPr id="11" name="TextBox 10"/>
            <p:cNvSpPr txBox="1"/>
            <p:nvPr/>
          </p:nvSpPr>
          <p:spPr>
            <a:xfrm>
              <a:off x="4673050" y="4927665"/>
              <a:ext cx="441146" cy="461665"/>
            </a:xfrm>
            <a:prstGeom prst="rect">
              <a:avLst/>
            </a:prstGeom>
            <a:noFill/>
          </p:spPr>
          <p:txBody>
            <a:bodyPr wrap="none" rtlCol="0">
              <a:spAutoFit/>
            </a:bodyPr>
            <a:lstStyle/>
            <a:p>
              <a:r>
                <a:rPr lang="en-US" sz="2400" dirty="0">
                  <a:solidFill>
                    <a:schemeClr val="accent1"/>
                  </a:solidFill>
                </a:rPr>
                <a:t>T</a:t>
              </a:r>
              <a:r>
                <a:rPr lang="en-US" sz="2400" baseline="-25000" dirty="0">
                  <a:solidFill>
                    <a:schemeClr val="accent1"/>
                  </a:solidFill>
                </a:rPr>
                <a:t>1</a:t>
              </a:r>
              <a:endParaRPr lang="en-GB" sz="2400" baseline="-25000" dirty="0">
                <a:solidFill>
                  <a:schemeClr val="accent1"/>
                </a:solidFill>
              </a:endParaRPr>
            </a:p>
          </p:txBody>
        </p:sp>
        <p:sp>
          <p:nvSpPr>
            <p:cNvPr id="12" name="TextBox 11"/>
            <p:cNvSpPr txBox="1"/>
            <p:nvPr/>
          </p:nvSpPr>
          <p:spPr>
            <a:xfrm>
              <a:off x="6497054" y="3398905"/>
              <a:ext cx="4327530" cy="523220"/>
            </a:xfrm>
            <a:prstGeom prst="rect">
              <a:avLst/>
            </a:prstGeom>
            <a:noFill/>
          </p:spPr>
          <p:txBody>
            <a:bodyPr wrap="none" rtlCol="0">
              <a:spAutoFit/>
            </a:bodyPr>
            <a:lstStyle/>
            <a:p>
              <a:r>
                <a:rPr lang="en-US" sz="2800" dirty="0"/>
                <a:t>ST</a:t>
              </a:r>
              <a:r>
                <a:rPr lang="en-US" sz="2800" baseline="-25000" dirty="0"/>
                <a:t>1</a:t>
              </a:r>
              <a:r>
                <a:rPr lang="en-US" sz="2800" dirty="0"/>
                <a:t> = </a:t>
              </a:r>
              <a:r>
                <a:rPr lang="en-US" sz="2800" dirty="0">
                  <a:solidFill>
                    <a:schemeClr val="accent1"/>
                  </a:solidFill>
                </a:rPr>
                <a:t>S</a:t>
              </a:r>
              <a:r>
                <a:rPr lang="en-US" sz="2800" baseline="-25000" dirty="0">
                  <a:solidFill>
                    <a:schemeClr val="accent1"/>
                  </a:solidFill>
                </a:rPr>
                <a:t>1</a:t>
              </a:r>
              <a:r>
                <a:rPr lang="en-US" sz="2800" dirty="0">
                  <a:solidFill>
                    <a:schemeClr val="tx2"/>
                  </a:solidFill>
                </a:rPr>
                <a:t> </a:t>
              </a:r>
              <a:r>
                <a:rPr lang="en-US" sz="2800" dirty="0"/>
                <a:t>× </a:t>
              </a:r>
              <a:r>
                <a:rPr lang="en-US" sz="2800" dirty="0">
                  <a:solidFill>
                    <a:schemeClr val="accent1"/>
                  </a:solidFill>
                </a:rPr>
                <a:t>T</a:t>
              </a:r>
              <a:r>
                <a:rPr lang="en-US" sz="2800" baseline="-25000" dirty="0">
                  <a:solidFill>
                    <a:schemeClr val="accent1"/>
                  </a:solidFill>
                </a:rPr>
                <a:t>1 </a:t>
              </a:r>
              <a:r>
                <a:rPr lang="en-US" sz="2800" dirty="0">
                  <a:latin typeface="Lucida Sans Unicode" panose="020B0602030504020204" pitchFamily="34" charset="0"/>
                  <a:cs typeface="Lucida Sans Unicode" panose="020B0602030504020204" pitchFamily="34" charset="0"/>
                </a:rPr>
                <a:t>≈</a:t>
              </a:r>
              <a:r>
                <a:rPr lang="en-US" sz="2800" dirty="0">
                  <a:solidFill>
                    <a:schemeClr val="accent1"/>
                  </a:solidFill>
                  <a:latin typeface="Lucida Sans Unicode" panose="020B0602030504020204" pitchFamily="34" charset="0"/>
                  <a:cs typeface="Lucida Sans Unicode" panose="020B0602030504020204" pitchFamily="34" charset="0"/>
                </a:rPr>
                <a:t> </a:t>
              </a:r>
              <a:r>
                <a:rPr lang="en-US" sz="2800" dirty="0">
                  <a:solidFill>
                    <a:schemeClr val="accent2"/>
                  </a:solidFill>
                </a:rPr>
                <a:t>S</a:t>
              </a:r>
              <a:r>
                <a:rPr lang="en-US" sz="2800" baseline="-25000" dirty="0">
                  <a:solidFill>
                    <a:schemeClr val="accent2"/>
                  </a:solidFill>
                </a:rPr>
                <a:t>3</a:t>
              </a:r>
              <a:r>
                <a:rPr lang="en-US" sz="2800" dirty="0">
                  <a:solidFill>
                    <a:schemeClr val="accent1"/>
                  </a:solidFill>
                  <a:latin typeface="Lucida Sans Unicode" panose="020B0602030504020204" pitchFamily="34" charset="0"/>
                  <a:cs typeface="Lucida Sans Unicode" panose="020B0602030504020204" pitchFamily="34" charset="0"/>
                </a:rPr>
                <a:t> </a:t>
              </a:r>
              <a:r>
                <a:rPr lang="en-US" sz="2800" dirty="0"/>
                <a:t>×</a:t>
              </a:r>
              <a:r>
                <a:rPr lang="en-US" sz="2800" dirty="0">
                  <a:solidFill>
                    <a:schemeClr val="accent1"/>
                  </a:solidFill>
                  <a:latin typeface="Lucida Sans Unicode" panose="020B0602030504020204" pitchFamily="34" charset="0"/>
                  <a:cs typeface="Lucida Sans Unicode" panose="020B0602030504020204" pitchFamily="34" charset="0"/>
                </a:rPr>
                <a:t> </a:t>
              </a:r>
              <a:r>
                <a:rPr lang="en-US" sz="2800" dirty="0">
                  <a:solidFill>
                    <a:schemeClr val="accent2"/>
                  </a:solidFill>
                </a:rPr>
                <a:t>T</a:t>
              </a:r>
              <a:r>
                <a:rPr lang="en-US" sz="2800" baseline="-25000" dirty="0">
                  <a:solidFill>
                    <a:schemeClr val="accent2"/>
                  </a:solidFill>
                </a:rPr>
                <a:t>3</a:t>
              </a:r>
              <a:r>
                <a:rPr lang="en-US" sz="2800" dirty="0">
                  <a:solidFill>
                    <a:schemeClr val="accent2"/>
                  </a:solidFill>
                </a:rPr>
                <a:t> </a:t>
              </a:r>
              <a:r>
                <a:rPr lang="en-US" sz="2800" dirty="0"/>
                <a:t>= ST</a:t>
              </a:r>
              <a:r>
                <a:rPr lang="en-US" sz="2800" baseline="-25000" dirty="0"/>
                <a:t>3</a:t>
              </a:r>
              <a:endParaRPr lang="en-GB" sz="2800" dirty="0">
                <a:solidFill>
                  <a:schemeClr val="accent2"/>
                </a:solidFill>
              </a:endParaRPr>
            </a:p>
          </p:txBody>
        </p:sp>
        <p:cxnSp>
          <p:nvCxnSpPr>
            <p:cNvPr id="28" name="Straight Connector 27"/>
            <p:cNvCxnSpPr/>
            <p:nvPr/>
          </p:nvCxnSpPr>
          <p:spPr>
            <a:xfrm>
              <a:off x="2419665" y="484599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a:off x="2419665" y="3885874"/>
              <a:ext cx="184521" cy="960120"/>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3" name="Rectangle 42"/>
            <p:cNvSpPr/>
            <p:nvPr/>
          </p:nvSpPr>
          <p:spPr>
            <a:xfrm>
              <a:off x="2590748" y="4789722"/>
              <a:ext cx="2181907" cy="5627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4" name="Isosceles Triangle 43"/>
            <p:cNvSpPr/>
            <p:nvPr/>
          </p:nvSpPr>
          <p:spPr>
            <a:xfrm>
              <a:off x="4753227" y="4795510"/>
              <a:ext cx="48475" cy="45719"/>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cxnSp>
          <p:nvCxnSpPr>
            <p:cNvPr id="6" name="Straight Arrow Connector 5"/>
            <p:cNvCxnSpPr/>
            <p:nvPr/>
          </p:nvCxnSpPr>
          <p:spPr>
            <a:xfrm>
              <a:off x="2419665" y="4845993"/>
              <a:ext cx="30913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p:nvPr/>
          </p:nvCxnSpPr>
          <p:spPr>
            <a:xfrm flipH="1" flipV="1">
              <a:off x="2404859" y="3313348"/>
              <a:ext cx="14806" cy="1539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Isosceles Triangle 60"/>
            <p:cNvSpPr/>
            <p:nvPr/>
          </p:nvSpPr>
          <p:spPr>
            <a:xfrm>
              <a:off x="2607784" y="3816818"/>
              <a:ext cx="184521" cy="960120"/>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2" name="Rectangle 61"/>
            <p:cNvSpPr/>
            <p:nvPr/>
          </p:nvSpPr>
          <p:spPr>
            <a:xfrm>
              <a:off x="2778867" y="4720666"/>
              <a:ext cx="2181907" cy="5627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3" name="Isosceles Triangle 62"/>
            <p:cNvSpPr/>
            <p:nvPr/>
          </p:nvSpPr>
          <p:spPr>
            <a:xfrm>
              <a:off x="4941346" y="4726454"/>
              <a:ext cx="51234" cy="51363"/>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7" name="Isosceles Triangle 66"/>
            <p:cNvSpPr/>
            <p:nvPr/>
          </p:nvSpPr>
          <p:spPr>
            <a:xfrm>
              <a:off x="2795903" y="3748009"/>
              <a:ext cx="184521" cy="96012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8" name="Rectangle 67"/>
            <p:cNvSpPr/>
            <p:nvPr/>
          </p:nvSpPr>
          <p:spPr>
            <a:xfrm>
              <a:off x="2966986" y="4651857"/>
              <a:ext cx="2181907" cy="562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9" name="Isosceles Triangle 68"/>
            <p:cNvSpPr/>
            <p:nvPr/>
          </p:nvSpPr>
          <p:spPr>
            <a:xfrm>
              <a:off x="5129465" y="4657645"/>
              <a:ext cx="51234" cy="5136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cxnSp>
          <p:nvCxnSpPr>
            <p:cNvPr id="14" name="Straight Connector 13"/>
            <p:cNvCxnSpPr/>
            <p:nvPr/>
          </p:nvCxnSpPr>
          <p:spPr>
            <a:xfrm flipV="1">
              <a:off x="4808468" y="3558617"/>
              <a:ext cx="10281"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330139" y="3840000"/>
              <a:ext cx="2938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330139" y="3697125"/>
              <a:ext cx="294104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949898" y="3399231"/>
              <a:ext cx="468398" cy="461665"/>
            </a:xfrm>
            <a:prstGeom prst="rect">
              <a:avLst/>
            </a:prstGeom>
            <a:noFill/>
          </p:spPr>
          <p:txBody>
            <a:bodyPr wrap="none" rtlCol="0">
              <a:spAutoFit/>
            </a:bodyPr>
            <a:lstStyle/>
            <a:p>
              <a:r>
                <a:rPr lang="en-US" sz="2400" dirty="0">
                  <a:solidFill>
                    <a:schemeClr val="accent2"/>
                  </a:solidFill>
                </a:rPr>
                <a:t>S</a:t>
              </a:r>
              <a:r>
                <a:rPr lang="en-US" sz="2400" baseline="-25000" dirty="0">
                  <a:solidFill>
                    <a:schemeClr val="accent2"/>
                  </a:solidFill>
                </a:rPr>
                <a:t>3</a:t>
              </a:r>
              <a:endParaRPr lang="en-GB" sz="2400" baseline="-25000" dirty="0">
                <a:solidFill>
                  <a:schemeClr val="accent2"/>
                </a:solidFill>
              </a:endParaRPr>
            </a:p>
          </p:txBody>
        </p:sp>
        <p:cxnSp>
          <p:nvCxnSpPr>
            <p:cNvPr id="85" name="Straight Connector 84"/>
            <p:cNvCxnSpPr/>
            <p:nvPr/>
          </p:nvCxnSpPr>
          <p:spPr>
            <a:xfrm flipV="1">
              <a:off x="5186320" y="3558617"/>
              <a:ext cx="10281" cy="14343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5053784" y="4927665"/>
              <a:ext cx="441146" cy="461665"/>
            </a:xfrm>
            <a:prstGeom prst="rect">
              <a:avLst/>
            </a:prstGeom>
            <a:noFill/>
          </p:spPr>
          <p:txBody>
            <a:bodyPr wrap="none" rtlCol="0">
              <a:spAutoFit/>
            </a:bodyPr>
            <a:lstStyle/>
            <a:p>
              <a:r>
                <a:rPr lang="en-US" sz="2400" dirty="0">
                  <a:solidFill>
                    <a:schemeClr val="accent2"/>
                  </a:solidFill>
                </a:rPr>
                <a:t>T</a:t>
              </a:r>
              <a:r>
                <a:rPr lang="en-US" sz="2400" baseline="-25000" dirty="0">
                  <a:solidFill>
                    <a:schemeClr val="accent2"/>
                  </a:solidFill>
                </a:rPr>
                <a:t>3</a:t>
              </a:r>
              <a:endParaRPr lang="en-GB" sz="2400" baseline="-25000" dirty="0">
                <a:solidFill>
                  <a:schemeClr val="accent2"/>
                </a:solidFill>
              </a:endParaRPr>
            </a:p>
          </p:txBody>
        </p:sp>
        <p:cxnSp>
          <p:nvCxnSpPr>
            <p:cNvPr id="89" name="Straight Arrow Connector 88"/>
            <p:cNvCxnSpPr/>
            <p:nvPr/>
          </p:nvCxnSpPr>
          <p:spPr>
            <a:xfrm flipV="1">
              <a:off x="6735007" y="3867070"/>
              <a:ext cx="137648" cy="432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865194" y="4296878"/>
              <a:ext cx="2205988" cy="707886"/>
            </a:xfrm>
            <a:prstGeom prst="rect">
              <a:avLst/>
            </a:prstGeom>
            <a:noFill/>
          </p:spPr>
          <p:txBody>
            <a:bodyPr wrap="square" rtlCol="0">
              <a:spAutoFit/>
            </a:bodyPr>
            <a:lstStyle/>
            <a:p>
              <a:pPr algn="ctr"/>
              <a:r>
                <a:rPr lang="en-US" sz="2000" dirty="0"/>
                <a:t>cost of computing</a:t>
              </a:r>
            </a:p>
            <a:p>
              <a:pPr algn="ctr"/>
              <a:r>
                <a:rPr lang="en-US" sz="2000" i="1" dirty="0"/>
                <a:t>f</a:t>
              </a:r>
              <a:r>
                <a:rPr lang="en-US" sz="2000" dirty="0"/>
                <a:t> once</a:t>
              </a:r>
              <a:endParaRPr lang="en-GB" sz="2000" dirty="0"/>
            </a:p>
          </p:txBody>
        </p:sp>
        <p:sp>
          <p:nvSpPr>
            <p:cNvPr id="92" name="TextBox 91"/>
            <p:cNvSpPr txBox="1"/>
            <p:nvPr/>
          </p:nvSpPr>
          <p:spPr>
            <a:xfrm>
              <a:off x="9150154" y="4275782"/>
              <a:ext cx="2205988" cy="707886"/>
            </a:xfrm>
            <a:prstGeom prst="rect">
              <a:avLst/>
            </a:prstGeom>
            <a:noFill/>
          </p:spPr>
          <p:txBody>
            <a:bodyPr wrap="square" rtlCol="0">
              <a:spAutoFit/>
            </a:bodyPr>
            <a:lstStyle/>
            <a:p>
              <a:pPr algn="ctr"/>
              <a:r>
                <a:rPr lang="en-US" sz="2000" dirty="0"/>
                <a:t>cost of computing</a:t>
              </a:r>
            </a:p>
            <a:p>
              <a:pPr algn="ctr"/>
              <a:r>
                <a:rPr lang="en-US" sz="2000" i="1" dirty="0"/>
                <a:t>f</a:t>
              </a:r>
              <a:r>
                <a:rPr lang="en-US" sz="2000" dirty="0"/>
                <a:t> three times</a:t>
              </a:r>
              <a:endParaRPr lang="en-GB" sz="2000" dirty="0"/>
            </a:p>
          </p:txBody>
        </p:sp>
        <p:cxnSp>
          <p:nvCxnSpPr>
            <p:cNvPr id="93" name="Straight Arrow Connector 92"/>
            <p:cNvCxnSpPr/>
            <p:nvPr/>
          </p:nvCxnSpPr>
          <p:spPr>
            <a:xfrm flipH="1" flipV="1">
              <a:off x="10215285" y="3849959"/>
              <a:ext cx="192933" cy="466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306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356735" y="3823316"/>
            <a:ext cx="5282170" cy="2773427"/>
          </a:xfrm>
          <a:prstGeom prst="rect">
            <a:avLst/>
          </a:prstGeom>
        </p:spPr>
      </p:pic>
      <p:sp>
        <p:nvSpPr>
          <p:cNvPr id="2" name="Title 1"/>
          <p:cNvSpPr>
            <a:spLocks noGrp="1"/>
          </p:cNvSpPr>
          <p:nvPr>
            <p:ph type="title"/>
          </p:nvPr>
        </p:nvSpPr>
        <p:spPr/>
        <p:txBody>
          <a:bodyPr/>
          <a:lstStyle/>
          <a:p>
            <a:r>
              <a:rPr lang="en-US" dirty="0" err="1">
                <a:solidFill>
                  <a:srgbClr val="C00000"/>
                </a:solidFill>
              </a:rPr>
              <a:t>iMHFs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How to quantify “memory-hardness” of </a:t>
                </a:r>
                <a:r>
                  <a:rPr lang="en-US" dirty="0" err="1"/>
                  <a:t>iMHF</a:t>
                </a:r>
                <a:r>
                  <a:rPr lang="en-US" dirty="0"/>
                  <a:t>?</a:t>
                </a:r>
              </a:p>
              <a:p>
                <a:r>
                  <a:rPr lang="en-US" dirty="0"/>
                  <a:t> ST-complexity: maximum number of pebbles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number of steps</a:t>
                </a:r>
              </a:p>
              <a:p>
                <a:pPr lvl="1"/>
                <a:r>
                  <a:rPr lang="en-US" dirty="0"/>
                  <a:t> 2 pebbles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7 steps = 14</a:t>
                </a:r>
              </a:p>
              <a:p>
                <a:r>
                  <a:rPr lang="en-US" dirty="0"/>
                  <a:t> </a:t>
                </a:r>
                <a:r>
                  <a:rPr lang="en-GB" dirty="0"/>
                  <a:t>ST-complexity can scale badly with multiple evaluations [AS15]</a:t>
                </a:r>
              </a:p>
              <a:p>
                <a:r>
                  <a:rPr lang="en-GB" dirty="0"/>
                  <a:t> [AS15] </a:t>
                </a:r>
                <a14:m>
                  <m:oMath xmlns:m="http://schemas.openxmlformats.org/officeDocument/2006/math">
                    <m:r>
                      <a:rPr lang="en-US" i="1" dirty="0">
                        <a:latin typeface="Cambria Math"/>
                        <a:ea typeface="Cambria Math"/>
                      </a:rPr>
                      <m:t>∃ </m:t>
                    </m:r>
                  </m:oMath>
                </a14:m>
                <a:r>
                  <a:rPr lang="en-GB" dirty="0"/>
                  <a:t>function </a:t>
                </a:r>
                <a:r>
                  <a:rPr lang="en-GB" i="1" dirty="0"/>
                  <a:t>f</a:t>
                </a:r>
                <a:r>
                  <a:rPr lang="en-GB" dirty="0"/>
                  <a:t> such that: </a:t>
                </a:r>
              </a:p>
              <a:p>
                <a:endParaRPr lang="en-GB" dirty="0"/>
              </a:p>
              <a:p>
                <a:pPr marL="0" indent="0">
                  <a:buNone/>
                </a:pPr>
                <a:r>
                  <a:rPr lang="en-GB" dirty="0"/>
                  <a:t> </a:t>
                </a:r>
                <a14:m>
                  <m:oMath xmlns:m="http://schemas.openxmlformats.org/officeDocument/2006/math">
                    <m:r>
                      <a:rPr lang="en-US" i="1">
                        <a:latin typeface="Cambria Math"/>
                      </a:rPr>
                      <m:t>𝑆𝑇</m:t>
                    </m:r>
                    <m:d>
                      <m:dPr>
                        <m:ctrlPr>
                          <a:rPr lang="en-US" i="1">
                            <a:latin typeface="Cambria Math" panose="02040503050406030204" pitchFamily="18" charset="0"/>
                          </a:rPr>
                        </m:ctrlPr>
                      </m:dPr>
                      <m:e>
                        <m:rad>
                          <m:radPr>
                            <m:degHide m:val="on"/>
                            <m:ctrlPr>
                              <a:rPr lang="en-US" i="1">
                                <a:latin typeface="Cambria Math" panose="02040503050406030204" pitchFamily="18" charset="0"/>
                                <a:ea typeface="Cambria Math"/>
                              </a:rPr>
                            </m:ctrlPr>
                          </m:radPr>
                          <m:deg/>
                          <m:e>
                            <m:r>
                              <a:rPr lang="en-US" i="1">
                                <a:latin typeface="Cambria Math"/>
                                <a:ea typeface="Cambria Math"/>
                              </a:rPr>
                              <m:t>𝑛</m:t>
                            </m:r>
                          </m:e>
                        </m:rad>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𝑖𝑛𝑠𝑡𝑎𝑛𝑐𝑒𝑠</m:t>
                        </m:r>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𝑜𝑓</m:t>
                        </m:r>
                        <m:r>
                          <a:rPr lang="en-US" b="0" i="1" smtClean="0">
                            <a:latin typeface="Cambria Math" panose="02040503050406030204" pitchFamily="18" charset="0"/>
                            <a:ea typeface="Cambria Math"/>
                          </a:rPr>
                          <m:t> </m:t>
                        </m:r>
                        <m:r>
                          <a:rPr lang="en-US" b="0" i="1" smtClean="0">
                            <a:latin typeface="Cambria Math" panose="02040503050406030204" pitchFamily="18" charset="0"/>
                            <a:ea typeface="Cambria Math"/>
                          </a:rPr>
                          <m:t>𝑓</m:t>
                        </m:r>
                      </m:e>
                    </m:d>
                    <m:r>
                      <a:rPr lang="en-US" i="1">
                        <a:latin typeface="Cambria Math"/>
                      </a:rPr>
                      <m:t>=</m:t>
                    </m:r>
                    <m:r>
                      <a:rPr lang="en-US" i="1">
                        <a:latin typeface="Cambria Math"/>
                      </a:rPr>
                      <m:t>𝑂</m:t>
                    </m:r>
                    <m:r>
                      <a:rPr lang="en-US" i="1">
                        <a:latin typeface="Cambria Math"/>
                      </a:rPr>
                      <m:t>(</m:t>
                    </m:r>
                    <m:r>
                      <a:rPr lang="en-US" i="1">
                        <a:latin typeface="Cambria Math"/>
                      </a:rPr>
                      <m:t>𝑆𝑇</m:t>
                    </m:r>
                    <m:d>
                      <m:dPr>
                        <m:ctrlPr>
                          <a:rPr lang="en-US" i="1">
                            <a:latin typeface="Cambria Math" panose="02040503050406030204" pitchFamily="18" charset="0"/>
                          </a:rPr>
                        </m:ctrlPr>
                      </m:dPr>
                      <m:e>
                        <m:r>
                          <a:rPr lang="en-US" i="1">
                            <a:latin typeface="Cambria Math"/>
                          </a:rPr>
                          <m:t>𝑓</m:t>
                        </m:r>
                      </m:e>
                    </m:d>
                    <m:r>
                      <a:rPr lang="en-US" i="1">
                        <a:latin typeface="Cambria Math"/>
                      </a:rPr>
                      <m:t>)</m:t>
                    </m:r>
                  </m:oMath>
                </a14:m>
                <a:endParaRPr lang="en-GB" dirty="0"/>
              </a:p>
              <a:p>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5755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765750" y="33802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240536" y="5294376"/>
                <a:ext cx="140737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=1</m:t>
                      </m:r>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240536" y="5294376"/>
                <a:ext cx="1407370"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630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4405" y="643467"/>
            <a:ext cx="9523190" cy="5571066"/>
          </a:xfrm>
          <a:prstGeom prst="rect">
            <a:avLst/>
          </a:prstGeom>
        </p:spPr>
      </p:pic>
      <p:sp>
        <p:nvSpPr>
          <p:cNvPr id="5" name="Rectangle 4"/>
          <p:cNvSpPr/>
          <p:nvPr/>
        </p:nvSpPr>
        <p:spPr>
          <a:xfrm>
            <a:off x="1334405" y="2889504"/>
            <a:ext cx="6602587" cy="3383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34405" y="1258994"/>
            <a:ext cx="6602587" cy="3383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20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9270"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187114"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880872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=1+2=3</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8808720"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1191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620141" y="340567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67401" y="341202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193771"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880872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3</m:t>
                              </m:r>
                            </m:sub>
                          </m:sSub>
                        </m:e>
                      </m:d>
                      <m:r>
                        <a:rPr lang="en-US" sz="2800" b="0" i="1" smtClean="0">
                          <a:latin typeface="Cambria Math" panose="02040503050406030204" pitchFamily="18" charset="0"/>
                        </a:rPr>
                        <m:t>=3+2=5</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8808720"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74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7062304" y="343198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3406628" cy="125720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4</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=5+1=6</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3406628" cy="125720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2049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47453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612074" y="341202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6" y="5294376"/>
                <a:ext cx="3406628" cy="12971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5</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=6+2=8</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6" y="5294376"/>
                <a:ext cx="3406628" cy="129715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2831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987101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8473821"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7043328"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6" name="TextBox 25"/>
              <p:cNvSpPr txBox="1"/>
              <p:nvPr/>
            </p:nvSpPr>
            <p:spPr>
              <a:xfrm>
                <a:off x="1240536" y="5294376"/>
                <a:ext cx="3406628" cy="12971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6</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=8+2=10</m:t>
                      </m:r>
                    </m:oMath>
                  </m:oMathPara>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240536" y="5294376"/>
                <a:ext cx="3406628" cy="129715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6670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Pebbling Example: Cumulative Cost</a:t>
            </a:r>
          </a:p>
        </p:txBody>
      </p:sp>
      <p:cxnSp>
        <p:nvCxnSpPr>
          <p:cNvPr id="6" name="Straight Arrow Connector 5"/>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4516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950266"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68519" y="38048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80182"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531" y="33866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707396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87609" y="3431075"/>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335493"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84536" y="343107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469356" y="339932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240535" y="5294376"/>
                <a:ext cx="4930109" cy="125656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𝑐𝑐</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𝐺</m:t>
                          </m:r>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sub>
                        <m:sup>
                          <m:r>
                            <a:rPr lang="en-US" sz="2800" b="0" i="1" smtClean="0">
                              <a:latin typeface="Cambria Math" panose="02040503050406030204" pitchFamily="18" charset="0"/>
                            </a:rPr>
                            <m:t>7</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r>
                        <a:rPr lang="en-US" sz="2800" b="0" i="1" smtClean="0">
                          <a:latin typeface="Cambria Math" panose="02040503050406030204" pitchFamily="18" charset="0"/>
                        </a:rPr>
                        <m:t>=10+1=11</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240535" y="5294376"/>
                <a:ext cx="4930109" cy="125656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8891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igitalbloggers.com/ojsagar/files/2013/08/Key-Succes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5600" y="2924494"/>
            <a:ext cx="4368800" cy="31205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5467" dirty="0"/>
              <a:t>Depth-Robustness: The Key Property</a:t>
            </a:r>
          </a:p>
        </p:txBody>
      </p:sp>
      <p:sp>
        <p:nvSpPr>
          <p:cNvPr id="3" name="Content Placeholder 2"/>
          <p:cNvSpPr>
            <a:spLocks noGrp="1"/>
          </p:cNvSpPr>
          <p:nvPr>
            <p:ph idx="1"/>
          </p:nvPr>
        </p:nvSpPr>
        <p:spPr>
          <a:xfrm>
            <a:off x="1343378" y="1791759"/>
            <a:ext cx="9516535" cy="4351339"/>
          </a:xfrm>
        </p:spPr>
        <p:txBody>
          <a:bodyPr>
            <a:normAutofit/>
          </a:bodyPr>
          <a:lstStyle/>
          <a:p>
            <a:pPr marL="0" indent="0" algn="ctr">
              <a:buNone/>
            </a:pPr>
            <a:r>
              <a:rPr lang="en-US" sz="4800" u="sng" dirty="0"/>
              <a:t>Necessary</a:t>
            </a:r>
            <a:r>
              <a:rPr lang="en-US" sz="4800" dirty="0"/>
              <a:t> [AB16] and </a:t>
            </a:r>
            <a:r>
              <a:rPr lang="en-US" sz="4800" u="sng" dirty="0"/>
              <a:t>sufficient</a:t>
            </a:r>
            <a:r>
              <a:rPr lang="en-US" sz="4800" dirty="0"/>
              <a:t>  [ABP17] for secure </a:t>
            </a:r>
            <a:r>
              <a:rPr lang="en-US" sz="4800" dirty="0" err="1"/>
              <a:t>iMHFs</a:t>
            </a:r>
            <a:endParaRPr lang="en-US" sz="4800" dirty="0"/>
          </a:p>
        </p:txBody>
      </p:sp>
    </p:spTree>
    <p:extLst>
      <p:ext uri="{BB962C8B-B14F-4D97-AF65-F5344CB8AC3E}">
        <p14:creationId xmlns:p14="http://schemas.microsoft.com/office/powerpoint/2010/main" val="19593491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Reducibility</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We say that a directed acyclic graph </a:t>
                </a:r>
                <a14:m>
                  <m:oMath xmlns:m="http://schemas.openxmlformats.org/officeDocument/2006/math">
                    <m:r>
                      <a:rPr lang="en-US" i="1">
                        <a:latin typeface="Cambria Math" panose="02040503050406030204" pitchFamily="18" charset="0"/>
                      </a:rPr>
                      <m:t>𝐺</m:t>
                    </m:r>
                  </m:oMath>
                </a14:m>
                <a:r>
                  <a:rPr lang="en-US" dirty="0"/>
                  <a:t> is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oMath>
                </a14:m>
                <a:r>
                  <a:rPr lang="en-US" dirty="0"/>
                  <a:t>-reducible if there exists a set </a:t>
                </a:r>
                <a14:m>
                  <m:oMath xmlns:m="http://schemas.openxmlformats.org/officeDocument/2006/math">
                    <m:r>
                      <a:rPr lang="en-US" i="1">
                        <a:latin typeface="Cambria Math" panose="02040503050406030204" pitchFamily="18" charset="0"/>
                      </a:rPr>
                      <m:t>𝑆</m:t>
                    </m:r>
                  </m:oMath>
                </a14:m>
                <a:r>
                  <a:rPr lang="en-US" dirty="0"/>
                  <a:t> of </a:t>
                </a:r>
                <a14:m>
                  <m:oMath xmlns:m="http://schemas.openxmlformats.org/officeDocument/2006/math">
                    <m:r>
                      <a:rPr lang="en-US" i="1">
                        <a:latin typeface="Cambria Math" panose="02040503050406030204" pitchFamily="18" charset="0"/>
                      </a:rPr>
                      <m:t>𝑒</m:t>
                    </m:r>
                  </m:oMath>
                </a14:m>
                <a:r>
                  <a:rPr lang="en-US" dirty="0"/>
                  <a:t> nodes such that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𝑆</m:t>
                    </m:r>
                  </m:oMath>
                </a14:m>
                <a:r>
                  <a:rPr lang="en-US" dirty="0"/>
                  <a:t> has depth at most </a:t>
                </a:r>
                <a14:m>
                  <m:oMath xmlns:m="http://schemas.openxmlformats.org/officeDocument/2006/math">
                    <m:r>
                      <a:rPr lang="en-US" i="1">
                        <a:latin typeface="Cambria Math" panose="02040503050406030204" pitchFamily="18" charset="0"/>
                      </a:rPr>
                      <m:t>𝑑</m:t>
                    </m:r>
                  </m:oMath>
                </a14:m>
                <a:r>
                  <a:rPr lang="en-US" dirty="0"/>
                  <a:t>.</a:t>
                </a:r>
              </a:p>
              <a:p>
                <a:endParaRPr lang="en-US" dirty="0"/>
              </a:p>
              <a:p>
                <a:endParaRPr lang="en-US" dirty="0"/>
              </a:p>
              <a:p>
                <a:endParaRPr lang="en-US" dirty="0"/>
              </a:p>
              <a:p>
                <a:endParaRPr lang="en-US" dirty="0"/>
              </a:p>
              <a:p>
                <a:endParaRPr lang="en-US" dirty="0"/>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
        <p:nvSpPr>
          <p:cNvPr id="9" name="Oval 8"/>
          <p:cNvSpPr/>
          <p:nvPr/>
        </p:nvSpPr>
        <p:spPr>
          <a:xfrm>
            <a:off x="1355272"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p:cNvSpPr/>
          <p:nvPr/>
        </p:nvSpPr>
        <p:spPr>
          <a:xfrm>
            <a:off x="2773525"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2" name="Straight Arrow Connector 11"/>
          <p:cNvCxnSpPr>
            <a:stCxn id="9" idx="6"/>
            <a:endCxn id="10" idx="2"/>
          </p:cNvCxnSpPr>
          <p:nvPr/>
        </p:nvCxnSpPr>
        <p:spPr>
          <a:xfrm>
            <a:off x="2231572"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202664"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6" name="Straight Arrow Connector 15"/>
          <p:cNvCxnSpPr>
            <a:endCxn id="15" idx="2"/>
          </p:cNvCxnSpPr>
          <p:nvPr/>
        </p:nvCxnSpPr>
        <p:spPr>
          <a:xfrm>
            <a:off x="3660711"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631803"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p:cNvCxnSpPr>
            <a:endCxn id="17" idx="2"/>
          </p:cNvCxnSpPr>
          <p:nvPr/>
        </p:nvCxnSpPr>
        <p:spPr>
          <a:xfrm>
            <a:off x="5089850"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050056"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0" name="Straight Arrow Connector 19"/>
          <p:cNvCxnSpPr>
            <a:endCxn id="19" idx="2"/>
          </p:cNvCxnSpPr>
          <p:nvPr/>
        </p:nvCxnSpPr>
        <p:spPr>
          <a:xfrm>
            <a:off x="6508103"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468309"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22" name="Straight Arrow Connector 21"/>
          <p:cNvCxnSpPr>
            <a:endCxn id="21" idx="2"/>
          </p:cNvCxnSpPr>
          <p:nvPr/>
        </p:nvCxnSpPr>
        <p:spPr>
          <a:xfrm>
            <a:off x="7926356"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871012" y="34056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24" name="Straight Arrow Connector 23"/>
          <p:cNvCxnSpPr>
            <a:endCxn id="23" idx="2"/>
          </p:cNvCxnSpPr>
          <p:nvPr/>
        </p:nvCxnSpPr>
        <p:spPr>
          <a:xfrm>
            <a:off x="9329059" y="383021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9" idx="0"/>
            <a:endCxn id="15" idx="0"/>
          </p:cNvCxnSpPr>
          <p:nvPr/>
        </p:nvCxnSpPr>
        <p:spPr>
          <a:xfrm rot="5400000" flipH="1" flipV="1">
            <a:off x="3217118" y="1981978"/>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5400000" flipH="1" flipV="1">
            <a:off x="8879116" y="1981979"/>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5400000" flipH="1" flipV="1">
            <a:off x="4629021" y="281836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rot="5400000" flipH="1" flipV="1">
            <a:off x="7587991" y="2837414"/>
            <a:ext cx="12700" cy="2847392"/>
          </a:xfrm>
          <a:prstGeom prst="curvedConnector3">
            <a:avLst>
              <a:gd name="adj1" fmla="val -53265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p:cNvSpPr/>
          <p:nvPr/>
        </p:nvSpPr>
        <p:spPr>
          <a:xfrm>
            <a:off x="5761724" y="3525818"/>
            <a:ext cx="616458" cy="60879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4" name="TextBox 33"/>
              <p:cNvSpPr txBox="1"/>
              <p:nvPr/>
            </p:nvSpPr>
            <p:spPr>
              <a:xfrm>
                <a:off x="9018037" y="4518694"/>
                <a:ext cx="2799183"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(1,3)</m:t>
                    </m:r>
                  </m:oMath>
                </a14:m>
                <a:r>
                  <a:rPr lang="en-US" sz="2800" dirty="0"/>
                  <a:t> - reducible</a:t>
                </a:r>
              </a:p>
            </p:txBody>
          </p:sp>
        </mc:Choice>
        <mc:Fallback xmlns="">
          <p:sp>
            <p:nvSpPr>
              <p:cNvPr id="34" name="TextBox 33"/>
              <p:cNvSpPr txBox="1">
                <a:spLocks noRot="1" noChangeAspect="1" noMove="1" noResize="1" noEditPoints="1" noAdjustHandles="1" noChangeArrowheads="1" noChangeShapeType="1" noTextEdit="1"/>
              </p:cNvSpPr>
              <p:nvPr/>
            </p:nvSpPr>
            <p:spPr>
              <a:xfrm>
                <a:off x="9018037" y="4518694"/>
                <a:ext cx="2799183" cy="523220"/>
              </a:xfrm>
              <a:prstGeom prst="rect">
                <a:avLst/>
              </a:prstGeom>
              <a:blipFill>
                <a:blip r:embed="rId3"/>
                <a:stretch>
                  <a:fillRect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247929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7" grpId="0" animBg="1"/>
      <p:bldP spid="19" grpId="0" animBg="1"/>
      <p:bldP spid="21" grpId="0" animBg="1"/>
      <p:bldP spid="23" grpId="0" animBg="1"/>
      <p:bldP spid="33" grpId="0" animBg="1"/>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Graph Reducibility</a:t>
            </a:r>
          </a:p>
        </p:txBody>
      </p:sp>
      <mc:AlternateContent xmlns:mc="http://schemas.openxmlformats.org/markup-compatibility/2006" xmlns:a14="http://schemas.microsoft.com/office/drawing/2010/main">
        <mc:Choice Requires="a14">
          <p:sp>
            <p:nvSpPr>
              <p:cNvPr id="6" name="Content Placeholder 3"/>
              <p:cNvSpPr>
                <a:spLocks noGrp="1"/>
              </p:cNvSpPr>
              <p:nvPr>
                <p:ph idx="1"/>
              </p:nvPr>
            </p:nvSpPr>
            <p:spPr>
              <a:xfrm>
                <a:off x="838200" y="1816295"/>
                <a:ext cx="10515600" cy="4351338"/>
              </a:xfrm>
            </p:spPr>
            <p:txBody>
              <a:bodyPr/>
              <a:lstStyle/>
              <a:p>
                <a:r>
                  <a:rPr lang="en-US" dirty="0"/>
                  <a:t> Can deduce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oMath>
                </a14:m>
                <a:r>
                  <a:rPr lang="en-US" dirty="0"/>
                  <a:t>-reducible!</a:t>
                </a:r>
              </a:p>
              <a:p>
                <a:r>
                  <a:rPr lang="en-US" dirty="0"/>
                  <a:t> Depth-robustness is a </a:t>
                </a:r>
                <a:r>
                  <a:rPr lang="en-US" i="1" dirty="0"/>
                  <a:t>necessary</a:t>
                </a:r>
                <a:r>
                  <a:rPr lang="en-US" dirty="0"/>
                  <a:t> condition for secure </a:t>
                </a:r>
                <a:r>
                  <a:rPr lang="en-US" dirty="0" err="1"/>
                  <a:t>iMHFs</a:t>
                </a:r>
                <a:r>
                  <a:rPr lang="en-US" dirty="0"/>
                  <a:t> (AB16)</a:t>
                </a:r>
              </a:p>
              <a:p>
                <a:pPr lvl="1"/>
                <a:r>
                  <a:rPr lang="en-US" dirty="0"/>
                  <a:t> There exists attack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𝑅</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𝑒𝑛</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𝑑</m:t>
                            </m:r>
                          </m:e>
                        </m:rad>
                      </m:e>
                    </m:d>
                  </m:oMath>
                </a14:m>
                <a:r>
                  <a:rPr lang="en-US" dirty="0"/>
                  <a:t>, which is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for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a:t>
                </a:r>
              </a:p>
              <a:p>
                <a:r>
                  <a:rPr lang="en-US" dirty="0"/>
                  <a:t> Depth-robustness is a </a:t>
                </a:r>
                <a:r>
                  <a:rPr lang="en-US" i="1" dirty="0"/>
                  <a:t>sufficient</a:t>
                </a:r>
                <a:r>
                  <a:rPr lang="en-US" dirty="0"/>
                  <a:t> condition for secure </a:t>
                </a:r>
                <a:r>
                  <a:rPr lang="en-US" dirty="0" err="1"/>
                  <a:t>iMHFs</a:t>
                </a:r>
                <a:r>
                  <a:rPr lang="en-US" dirty="0"/>
                  <a:t> (ABP16)</a:t>
                </a:r>
              </a:p>
              <a:p>
                <a:pPr lvl="1"/>
                <a:r>
                  <a:rPr lang="en-US" dirty="0"/>
                  <a:t> </a:t>
                </a:r>
                <a14:m>
                  <m:oMath xmlns:m="http://schemas.openxmlformats.org/officeDocument/2006/math">
                    <m:r>
                      <a:rPr lang="en-US" i="1">
                        <a:latin typeface="Cambria Math" panose="02040503050406030204" pitchFamily="18" charset="0"/>
                      </a:rPr>
                      <m:t>𝑐𝑐</m:t>
                    </m:r>
                    <m:d>
                      <m:dPr>
                        <m:ctrlPr>
                          <a:rPr lang="en-US" i="1">
                            <a:latin typeface="Cambria Math" panose="02040503050406030204" pitchFamily="18" charset="0"/>
                          </a:rPr>
                        </m:ctrlPr>
                      </m:dPr>
                      <m:e>
                        <m:r>
                          <a:rPr lang="en-US" i="1">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𝑒𝑑</m:t>
                    </m:r>
                  </m:oMath>
                </a14:m>
                <a:endParaRPr lang="en-US" dirty="0"/>
              </a:p>
            </p:txBody>
          </p:sp>
        </mc:Choice>
        <mc:Fallback xmlns="">
          <p:sp>
            <p:nvSpPr>
              <p:cNvPr id="6" name="Content Placeholder 3"/>
              <p:cNvSpPr>
                <a:spLocks noGrp="1" noRot="1" noChangeAspect="1" noMove="1" noResize="1" noEditPoints="1" noAdjustHandles="1" noChangeArrowheads="1" noChangeShapeType="1" noTextEdit="1"/>
              </p:cNvSpPr>
              <p:nvPr>
                <p:ph idx="1"/>
              </p:nvPr>
            </p:nvSpPr>
            <p:spPr>
              <a:xfrm>
                <a:off x="838200" y="1816295"/>
                <a:ext cx="10515600" cy="4351338"/>
              </a:xfrm>
              <a:blipFill>
                <a:blip r:embed="rId2"/>
                <a:stretch>
                  <a:fillRect l="-1043" t="-2521"/>
                </a:stretch>
              </a:blipFill>
            </p:spPr>
            <p:txBody>
              <a:bodyPr/>
              <a:lstStyle/>
              <a:p>
                <a:r>
                  <a:rPr lang="en-US">
                    <a:noFill/>
                  </a:rPr>
                  <a:t> </a:t>
                </a:r>
              </a:p>
            </p:txBody>
          </p:sp>
        </mc:Fallback>
      </mc:AlternateContent>
    </p:spTree>
    <p:extLst>
      <p:ext uri="{BB962C8B-B14F-4D97-AF65-F5344CB8AC3E}">
        <p14:creationId xmlns:p14="http://schemas.microsoft.com/office/powerpoint/2010/main" val="80317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iMHFs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[AS15] CC amortizes well:</a:t>
                </a:r>
              </a:p>
              <a:p>
                <a:pPr lvl="1"/>
                <a:r>
                  <a:rPr lang="en-US" dirty="0"/>
                  <a:t> </a:t>
                </a:r>
                <a14:m>
                  <m:oMath xmlns:m="http://schemas.openxmlformats.org/officeDocument/2006/math">
                    <m:r>
                      <a:rPr lang="en-US" i="1" dirty="0" smtClean="0">
                        <a:latin typeface="Cambria Math" panose="02040503050406030204" pitchFamily="18" charset="0"/>
                      </a:rPr>
                      <m:t>𝐶𝐶</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𝑐𝑜𝑝𝑖𝑒𝑠</m:t>
                        </m:r>
                        <m:r>
                          <a:rPr lang="en-US" i="1" dirty="0" smtClean="0">
                            <a:latin typeface="Cambria Math" panose="02040503050406030204" pitchFamily="18" charset="0"/>
                          </a:rPr>
                          <m:t> </m:t>
                        </m:r>
                        <m:r>
                          <a:rPr lang="en-US" i="1" dirty="0" smtClean="0">
                            <a:latin typeface="Cambria Math" panose="02040503050406030204" pitchFamily="18" charset="0"/>
                          </a:rPr>
                          <m:t>𝑜𝑓</m:t>
                        </m:r>
                        <m:r>
                          <a:rPr lang="en-US" i="1" dirty="0" smtClean="0">
                            <a:latin typeface="Cambria Math" panose="02040503050406030204" pitchFamily="18" charset="0"/>
                          </a:rPr>
                          <m:t> </m:t>
                        </m:r>
                        <m:r>
                          <a:rPr lang="en-US" i="1" dirty="0" smtClean="0">
                            <a:latin typeface="Cambria Math" panose="02040503050406030204" pitchFamily="18" charset="0"/>
                          </a:rPr>
                          <m:t>𝑓</m:t>
                        </m:r>
                      </m:e>
                    </m:d>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𝐶𝐶</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864527" y="692313"/>
            <a:ext cx="6005325" cy="1342963"/>
          </a:xfrm>
          <a:prstGeom prst="rect">
            <a:avLst/>
          </a:prstGeom>
        </p:spPr>
      </p:pic>
      <p:sp>
        <p:nvSpPr>
          <p:cNvPr id="5" name="&quot;No&quot; Symbol 4"/>
          <p:cNvSpPr/>
          <p:nvPr/>
        </p:nvSpPr>
        <p:spPr>
          <a:xfrm>
            <a:off x="7616290" y="295530"/>
            <a:ext cx="2268416" cy="213653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4EA4EDD8-FBF6-4AAD-B680-F347255E1CFD}"/>
                  </a:ext>
                </a:extLst>
              </p:cNvPr>
              <p:cNvGraphicFramePr>
                <a:graphicFrameLocks noGrp="1"/>
              </p:cNvGraphicFramePr>
              <p:nvPr/>
            </p:nvGraphicFramePr>
            <p:xfrm>
              <a:off x="1817370" y="2937510"/>
              <a:ext cx="7280910" cy="1632624"/>
            </p:xfrm>
            <a:graphic>
              <a:graphicData uri="http://schemas.openxmlformats.org/drawingml/2006/table">
                <a:tbl>
                  <a:tblPr firstRow="1" bandRow="1">
                    <a:tableStyleId>{5C22544A-7EE6-4342-B048-85BDC9FD1C3A}</a:tableStyleId>
                  </a:tblPr>
                  <a:tblGrid>
                    <a:gridCol w="2298730">
                      <a:extLst>
                        <a:ext uri="{9D8B030D-6E8A-4147-A177-3AD203B41FA5}">
                          <a16:colId xmlns:a16="http://schemas.microsoft.com/office/drawing/2014/main" val="40961076"/>
                        </a:ext>
                      </a:extLst>
                    </a:gridCol>
                    <a:gridCol w="2403524">
                      <a:extLst>
                        <a:ext uri="{9D8B030D-6E8A-4147-A177-3AD203B41FA5}">
                          <a16:colId xmlns:a16="http://schemas.microsoft.com/office/drawing/2014/main" val="1686463265"/>
                        </a:ext>
                      </a:extLst>
                    </a:gridCol>
                    <a:gridCol w="2578656">
                      <a:extLst>
                        <a:ext uri="{9D8B030D-6E8A-4147-A177-3AD203B41FA5}">
                          <a16:colId xmlns:a16="http://schemas.microsoft.com/office/drawing/2014/main" val="2597751639"/>
                        </a:ext>
                      </a:extLst>
                    </a:gridCol>
                  </a:tblGrid>
                  <a:tr h="46270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𝒄𝒄</m:t>
                                </m:r>
                                <m:r>
                                  <a:rPr lang="en-US" b="1" i="1" smtClean="0">
                                    <a:latin typeface="Cambria Math" panose="02040503050406030204" pitchFamily="18" charset="0"/>
                                  </a:rPr>
                                  <m:t>(</m:t>
                                </m:r>
                                <m:r>
                                  <a:rPr lang="en-US" b="1" i="1" smtClean="0">
                                    <a:latin typeface="Cambria Math" panose="02040503050406030204" pitchFamily="18" charset="0"/>
                                  </a:rPr>
                                  <m:t>𝑮</m:t>
                                </m:r>
                                <m:r>
                                  <a:rPr lang="en-US" b="1" i="1" smtClean="0">
                                    <a:latin typeface="Cambria Math" panose="02040503050406030204" pitchFamily="18" charset="0"/>
                                  </a:rPr>
                                  <m:t>)</m:t>
                                </m:r>
                              </m:oMath>
                            </m:oMathPara>
                          </a14:m>
                          <a:endParaRPr lang="en-US" dirty="0"/>
                        </a:p>
                      </a:txBody>
                      <a:tcPr/>
                    </a:tc>
                    <a:tc>
                      <a:txBody>
                        <a:bodyPr/>
                        <a:lstStyle/>
                        <a:p>
                          <a:r>
                            <a:rPr lang="en-US" dirty="0"/>
                            <a:t>Lower Bound</a:t>
                          </a:r>
                        </a:p>
                      </a:txBody>
                      <a:tcPr/>
                    </a:tc>
                    <a:tc>
                      <a:txBody>
                        <a:bodyPr/>
                        <a:lstStyle/>
                        <a:p>
                          <a:r>
                            <a:rPr lang="en-US" dirty="0"/>
                            <a:t>Upper Bound</a:t>
                          </a:r>
                        </a:p>
                      </a:txBody>
                      <a:tcPr/>
                    </a:tc>
                    <a:extLst>
                      <a:ext uri="{0D108BD9-81ED-4DB2-BD59-A6C34878D82A}">
                        <a16:rowId xmlns:a16="http://schemas.microsoft.com/office/drawing/2014/main" val="2656000516"/>
                      </a:ext>
                    </a:extLst>
                  </a:tr>
                  <a:tr h="469126">
                    <a:tc>
                      <a:txBody>
                        <a:bodyPr/>
                        <a:lstStyle/>
                        <a:p>
                          <a:r>
                            <a:rPr lang="en-US" dirty="0"/>
                            <a:t>Argon2i [BDK15]</a:t>
                          </a:r>
                        </a:p>
                      </a:txBody>
                      <a:tcPr/>
                    </a:tc>
                    <a:tc>
                      <a:txBody>
                        <a:bodyPr/>
                        <a:lstStyle/>
                        <a:p>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1.75</m:t>
                                  </m:r>
                                </m:sup>
                              </m:sSup>
                              <m:r>
                                <a:rPr lang="en-US" b="0" i="1" smtClean="0">
                                  <a:latin typeface="Cambria Math" panose="02040503050406030204" pitchFamily="18" charset="0"/>
                                </a:rPr>
                                <m:t>)</m:t>
                              </m:r>
                            </m:oMath>
                          </a14:m>
                          <a:r>
                            <a:rPr lang="en-US" dirty="0"/>
                            <a:t> [BZ17]</a:t>
                          </a:r>
                        </a:p>
                      </a:txBody>
                      <a:tcPr/>
                    </a:tc>
                    <a:tc>
                      <a:txBody>
                        <a:bodyPr/>
                        <a:lstStyle/>
                        <a:p>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1.767</m:t>
                                  </m:r>
                                </m:sup>
                              </m:sSup>
                              <m:r>
                                <a:rPr lang="en-US" b="0" i="1" smtClean="0">
                                  <a:latin typeface="Cambria Math" panose="02040503050406030204" pitchFamily="18" charset="0"/>
                                </a:rPr>
                                <m:t>)</m:t>
                              </m:r>
                            </m:oMath>
                          </a14:m>
                          <a:r>
                            <a:rPr lang="en-US" dirty="0"/>
                            <a:t> [BZ17]</a:t>
                          </a:r>
                        </a:p>
                      </a:txBody>
                      <a:tcPr/>
                    </a:tc>
                    <a:extLst>
                      <a:ext uri="{0D108BD9-81ED-4DB2-BD59-A6C34878D82A}">
                        <a16:rowId xmlns:a16="http://schemas.microsoft.com/office/drawing/2014/main" val="3670845843"/>
                      </a:ext>
                    </a:extLst>
                  </a:tr>
                  <a:tr h="700798">
                    <a:tc>
                      <a:txBody>
                        <a:bodyPr/>
                        <a:lstStyle/>
                        <a:p>
                          <a:r>
                            <a:rPr lang="en-US" dirty="0" err="1"/>
                            <a:t>DRSample</a:t>
                          </a:r>
                          <a:r>
                            <a:rPr lang="en-US" dirty="0"/>
                            <a:t> [ABH17]</a:t>
                          </a:r>
                        </a:p>
                      </a:txBody>
                      <a:tcPr/>
                    </a:tc>
                    <a:tc>
                      <a:txBody>
                        <a:bodyPr/>
                        <a:lstStyle/>
                        <a:p>
                          <a14:m>
                            <m:oMath xmlns:m="http://schemas.openxmlformats.org/officeDocument/2006/math">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e>
                              </m:d>
                            </m:oMath>
                          </a14:m>
                          <a:r>
                            <a:rPr lang="en-US" dirty="0"/>
                            <a:t> [ABH17]</a:t>
                          </a:r>
                        </a:p>
                      </a:txBody>
                      <a:tcPr/>
                    </a:tc>
                    <a:tc>
                      <a:txBody>
                        <a:bodyPr/>
                        <a:lstStyle/>
                        <a:p>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e>
                              </m:d>
                            </m:oMath>
                          </a14:m>
                          <a:r>
                            <a:rPr lang="en-US" dirty="0"/>
                            <a:t> [ABH17]</a:t>
                          </a:r>
                        </a:p>
                      </a:txBody>
                      <a:tcPr/>
                    </a:tc>
                    <a:extLst>
                      <a:ext uri="{0D108BD9-81ED-4DB2-BD59-A6C34878D82A}">
                        <a16:rowId xmlns:a16="http://schemas.microsoft.com/office/drawing/2014/main" val="3685938449"/>
                      </a:ext>
                    </a:extLst>
                  </a:tr>
                </a:tbl>
              </a:graphicData>
            </a:graphic>
          </p:graphicFrame>
        </mc:Choice>
        <mc:Fallback xmlns="">
          <p:graphicFrame>
            <p:nvGraphicFramePr>
              <p:cNvPr id="7" name="Table 6">
                <a:extLst>
                  <a:ext uri="{FF2B5EF4-FFF2-40B4-BE49-F238E27FC236}">
                    <a16:creationId xmlns:a16="http://schemas.microsoft.com/office/drawing/2014/main" id="{4EA4EDD8-FBF6-4AAD-B680-F347255E1CFD}"/>
                  </a:ext>
                </a:extLst>
              </p:cNvPr>
              <p:cNvGraphicFramePr>
                <a:graphicFrameLocks noGrp="1"/>
              </p:cNvGraphicFramePr>
              <p:nvPr>
                <p:extLst>
                  <p:ext uri="{D42A27DB-BD31-4B8C-83A1-F6EECF244321}">
                    <p14:modId xmlns:p14="http://schemas.microsoft.com/office/powerpoint/2010/main" val="3678476195"/>
                  </p:ext>
                </p:extLst>
              </p:nvPr>
            </p:nvGraphicFramePr>
            <p:xfrm>
              <a:off x="1817370" y="2937510"/>
              <a:ext cx="7280910" cy="1632624"/>
            </p:xfrm>
            <a:graphic>
              <a:graphicData uri="http://schemas.openxmlformats.org/drawingml/2006/table">
                <a:tbl>
                  <a:tblPr firstRow="1" bandRow="1">
                    <a:tableStyleId>{5C22544A-7EE6-4342-B048-85BDC9FD1C3A}</a:tableStyleId>
                  </a:tblPr>
                  <a:tblGrid>
                    <a:gridCol w="2298730">
                      <a:extLst>
                        <a:ext uri="{9D8B030D-6E8A-4147-A177-3AD203B41FA5}">
                          <a16:colId xmlns:a16="http://schemas.microsoft.com/office/drawing/2014/main" val="40961076"/>
                        </a:ext>
                      </a:extLst>
                    </a:gridCol>
                    <a:gridCol w="2403524">
                      <a:extLst>
                        <a:ext uri="{9D8B030D-6E8A-4147-A177-3AD203B41FA5}">
                          <a16:colId xmlns:a16="http://schemas.microsoft.com/office/drawing/2014/main" val="1686463265"/>
                        </a:ext>
                      </a:extLst>
                    </a:gridCol>
                    <a:gridCol w="2578656">
                      <a:extLst>
                        <a:ext uri="{9D8B030D-6E8A-4147-A177-3AD203B41FA5}">
                          <a16:colId xmlns:a16="http://schemas.microsoft.com/office/drawing/2014/main" val="2597751639"/>
                        </a:ext>
                      </a:extLst>
                    </a:gridCol>
                  </a:tblGrid>
                  <a:tr h="462700">
                    <a:tc>
                      <a:txBody>
                        <a:bodyPr/>
                        <a:lstStyle/>
                        <a:p>
                          <a:endParaRPr lang="en-US"/>
                        </a:p>
                      </a:txBody>
                      <a:tcPr>
                        <a:blipFill>
                          <a:blip r:embed="rId4"/>
                          <a:stretch>
                            <a:fillRect l="-265" t="-6579" r="-218037" b="-256579"/>
                          </a:stretch>
                        </a:blipFill>
                      </a:tcPr>
                    </a:tc>
                    <a:tc>
                      <a:txBody>
                        <a:bodyPr/>
                        <a:lstStyle/>
                        <a:p>
                          <a:r>
                            <a:rPr lang="en-US" dirty="0"/>
                            <a:t>Lower Bound</a:t>
                          </a:r>
                        </a:p>
                      </a:txBody>
                      <a:tcPr/>
                    </a:tc>
                    <a:tc>
                      <a:txBody>
                        <a:bodyPr/>
                        <a:lstStyle/>
                        <a:p>
                          <a:r>
                            <a:rPr lang="en-US" dirty="0"/>
                            <a:t>Upper Bound</a:t>
                          </a:r>
                        </a:p>
                      </a:txBody>
                      <a:tcPr/>
                    </a:tc>
                    <a:extLst>
                      <a:ext uri="{0D108BD9-81ED-4DB2-BD59-A6C34878D82A}">
                        <a16:rowId xmlns:a16="http://schemas.microsoft.com/office/drawing/2014/main" val="2656000516"/>
                      </a:ext>
                    </a:extLst>
                  </a:tr>
                  <a:tr h="469126">
                    <a:tc>
                      <a:txBody>
                        <a:bodyPr/>
                        <a:lstStyle/>
                        <a:p>
                          <a:r>
                            <a:rPr lang="en-US" dirty="0"/>
                            <a:t>Argon2i [BDK15]</a:t>
                          </a:r>
                        </a:p>
                      </a:txBody>
                      <a:tcPr/>
                    </a:tc>
                    <a:tc>
                      <a:txBody>
                        <a:bodyPr/>
                        <a:lstStyle/>
                        <a:p>
                          <a:endParaRPr lang="en-US"/>
                        </a:p>
                      </a:txBody>
                      <a:tcPr>
                        <a:blipFill>
                          <a:blip r:embed="rId4"/>
                          <a:stretch>
                            <a:fillRect l="-95696" t="-103846" r="-108101" b="-150000"/>
                          </a:stretch>
                        </a:blipFill>
                      </a:tcPr>
                    </a:tc>
                    <a:tc>
                      <a:txBody>
                        <a:bodyPr/>
                        <a:lstStyle/>
                        <a:p>
                          <a:endParaRPr lang="en-US"/>
                        </a:p>
                      </a:txBody>
                      <a:tcPr>
                        <a:blipFill>
                          <a:blip r:embed="rId4"/>
                          <a:stretch>
                            <a:fillRect l="-182742" t="-103846" r="-946" b="-150000"/>
                          </a:stretch>
                        </a:blipFill>
                      </a:tcPr>
                    </a:tc>
                    <a:extLst>
                      <a:ext uri="{0D108BD9-81ED-4DB2-BD59-A6C34878D82A}">
                        <a16:rowId xmlns:a16="http://schemas.microsoft.com/office/drawing/2014/main" val="3670845843"/>
                      </a:ext>
                    </a:extLst>
                  </a:tr>
                  <a:tr h="700798">
                    <a:tc>
                      <a:txBody>
                        <a:bodyPr/>
                        <a:lstStyle/>
                        <a:p>
                          <a:r>
                            <a:rPr lang="en-US" dirty="0" err="1"/>
                            <a:t>DRSample</a:t>
                          </a:r>
                          <a:r>
                            <a:rPr lang="en-US" dirty="0"/>
                            <a:t> [ABH17]</a:t>
                          </a:r>
                        </a:p>
                      </a:txBody>
                      <a:tcPr/>
                    </a:tc>
                    <a:tc>
                      <a:txBody>
                        <a:bodyPr/>
                        <a:lstStyle/>
                        <a:p>
                          <a:endParaRPr lang="en-US"/>
                        </a:p>
                      </a:txBody>
                      <a:tcPr>
                        <a:blipFill>
                          <a:blip r:embed="rId4"/>
                          <a:stretch>
                            <a:fillRect l="-95696" t="-138261" r="-108101" b="-1739"/>
                          </a:stretch>
                        </a:blipFill>
                      </a:tcPr>
                    </a:tc>
                    <a:tc>
                      <a:txBody>
                        <a:bodyPr/>
                        <a:lstStyle/>
                        <a:p>
                          <a:endParaRPr lang="en-US"/>
                        </a:p>
                      </a:txBody>
                      <a:tcPr>
                        <a:blipFill>
                          <a:blip r:embed="rId4"/>
                          <a:stretch>
                            <a:fillRect l="-182742" t="-138261" r="-946" b="-1739"/>
                          </a:stretch>
                        </a:blipFill>
                      </a:tcPr>
                    </a:tc>
                    <a:extLst>
                      <a:ext uri="{0D108BD9-81ED-4DB2-BD59-A6C34878D82A}">
                        <a16:rowId xmlns:a16="http://schemas.microsoft.com/office/drawing/2014/main" val="3685938449"/>
                      </a:ext>
                    </a:extLst>
                  </a:tr>
                </a:tbl>
              </a:graphicData>
            </a:graphic>
          </p:graphicFrame>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5BC60F20-7C8F-4A6C-BB6E-D6A03A65EBAA}"/>
                  </a:ext>
                </a:extLst>
              </p:cNvPr>
              <p:cNvSpPr/>
              <p:nvPr/>
            </p:nvSpPr>
            <p:spPr>
              <a:xfrm>
                <a:off x="3980764" y="5103898"/>
                <a:ext cx="2939142" cy="1073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7.3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oMath>
                  </m:oMathPara>
                </a14:m>
                <a:endParaRPr lang="en-US" dirty="0"/>
              </a:p>
            </p:txBody>
          </p:sp>
        </mc:Choice>
        <mc:Fallback xmlns="">
          <p:sp>
            <p:nvSpPr>
              <p:cNvPr id="9" name="Oval 8">
                <a:extLst>
                  <a:ext uri="{FF2B5EF4-FFF2-40B4-BE49-F238E27FC236}">
                    <a16:creationId xmlns:a16="http://schemas.microsoft.com/office/drawing/2014/main" id="{5BC60F20-7C8F-4A6C-BB6E-D6A03A65EBAA}"/>
                  </a:ext>
                </a:extLst>
              </p:cNvPr>
              <p:cNvSpPr>
                <a:spLocks noRot="1" noChangeAspect="1" noMove="1" noResize="1" noEditPoints="1" noAdjustHandles="1" noChangeArrowheads="1" noChangeShapeType="1" noTextEdit="1"/>
              </p:cNvSpPr>
              <p:nvPr/>
            </p:nvSpPr>
            <p:spPr>
              <a:xfrm>
                <a:off x="3980764" y="5103898"/>
                <a:ext cx="2939142" cy="107306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0299AE46-8715-411F-8709-3920EC791EF2}"/>
                  </a:ext>
                </a:extLst>
              </p:cNvPr>
              <p:cNvSpPr/>
              <p:nvPr/>
            </p:nvSpPr>
            <p:spPr>
              <a:xfrm>
                <a:off x="7616290" y="5103897"/>
                <a:ext cx="1069132" cy="1073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num>
                        <m:den>
                          <m:r>
                            <a:rPr lang="en-US" b="0" i="1" smtClean="0">
                              <a:latin typeface="Cambria Math" panose="02040503050406030204" pitchFamily="18" charset="0"/>
                            </a:rPr>
                            <m:t>6</m:t>
                          </m:r>
                        </m:den>
                      </m:f>
                    </m:oMath>
                  </m:oMathPara>
                </a14:m>
                <a:endParaRPr lang="en-US" dirty="0"/>
              </a:p>
            </p:txBody>
          </p:sp>
        </mc:Choice>
        <mc:Fallback xmlns="">
          <p:sp>
            <p:nvSpPr>
              <p:cNvPr id="10" name="Oval 9">
                <a:extLst>
                  <a:ext uri="{FF2B5EF4-FFF2-40B4-BE49-F238E27FC236}">
                    <a16:creationId xmlns:a16="http://schemas.microsoft.com/office/drawing/2014/main" id="{0299AE46-8715-411F-8709-3920EC791EF2}"/>
                  </a:ext>
                </a:extLst>
              </p:cNvPr>
              <p:cNvSpPr>
                <a:spLocks noRot="1" noChangeAspect="1" noMove="1" noResize="1" noEditPoints="1" noAdjustHandles="1" noChangeArrowheads="1" noChangeShapeType="1" noTextEdit="1"/>
              </p:cNvSpPr>
              <p:nvPr/>
            </p:nvSpPr>
            <p:spPr>
              <a:xfrm>
                <a:off x="7616290" y="5103897"/>
                <a:ext cx="1069132" cy="107306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8C0EB9-3C32-474D-A893-F5A9DBF20AE9}"/>
                  </a:ext>
                </a:extLst>
              </p:cNvPr>
              <p:cNvSpPr/>
              <p:nvPr/>
            </p:nvSpPr>
            <p:spPr>
              <a:xfrm>
                <a:off x="973133" y="5103896"/>
                <a:ext cx="2491579" cy="1073065"/>
              </a:xfrm>
              <a:prstGeom prst="ellipse">
                <a:avLst/>
              </a:prstGeom>
              <a:solidFill>
                <a:srgbClr val="C0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Gap of </a:t>
                </a:r>
                <a14:m>
                  <m:oMath xmlns:m="http://schemas.openxmlformats.org/officeDocument/2006/math">
                    <m:r>
                      <a:rPr lang="en-US" b="0" i="1" smtClean="0">
                        <a:latin typeface="Cambria Math" panose="02040503050406030204" pitchFamily="18" charset="0"/>
                      </a:rPr>
                      <m:t>500,000</m:t>
                    </m:r>
                  </m:oMath>
                </a14:m>
                <a:endParaRPr lang="en-US" dirty="0"/>
              </a:p>
            </p:txBody>
          </p:sp>
        </mc:Choice>
        <mc:Fallback xmlns="">
          <p:sp>
            <p:nvSpPr>
              <p:cNvPr id="11" name="Oval 10">
                <a:extLst>
                  <a:ext uri="{FF2B5EF4-FFF2-40B4-BE49-F238E27FC236}">
                    <a16:creationId xmlns:a16="http://schemas.microsoft.com/office/drawing/2014/main" id="{A38C0EB9-3C32-474D-A893-F5A9DBF20AE9}"/>
                  </a:ext>
                </a:extLst>
              </p:cNvPr>
              <p:cNvSpPr>
                <a:spLocks noRot="1" noChangeAspect="1" noMove="1" noResize="1" noEditPoints="1" noAdjustHandles="1" noChangeArrowheads="1" noChangeShapeType="1" noTextEdit="1"/>
              </p:cNvSpPr>
              <p:nvPr/>
            </p:nvSpPr>
            <p:spPr>
              <a:xfrm>
                <a:off x="973133" y="5103896"/>
                <a:ext cx="2491579" cy="1073065"/>
              </a:xfrm>
              <a:prstGeom prst="ellipse">
                <a:avLst/>
              </a:prstGeom>
              <a:blipFill>
                <a:blip r:embed="rId7"/>
                <a:stretch>
                  <a:fillRect/>
                </a:stretch>
              </a:blipFill>
              <a:ln>
                <a:solidFill>
                  <a:srgbClr val="00B050"/>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2613BB09-4DC1-415F-AFAD-AB5A5626CDBF}"/>
              </a:ext>
            </a:extLst>
          </p:cNvPr>
          <p:cNvCxnSpPr>
            <a:cxnSpLocks/>
            <a:stCxn id="9" idx="0"/>
            <a:endCxn id="7" idx="2"/>
          </p:cNvCxnSpPr>
          <p:nvPr/>
        </p:nvCxnSpPr>
        <p:spPr>
          <a:xfrm flipV="1">
            <a:off x="5450335" y="4570134"/>
            <a:ext cx="7490" cy="533764"/>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83C58CA-D10A-4420-ABEA-7F07498B7A4F}"/>
              </a:ext>
            </a:extLst>
          </p:cNvPr>
          <p:cNvCxnSpPr>
            <a:cxnSpLocks/>
          </p:cNvCxnSpPr>
          <p:nvPr/>
        </p:nvCxnSpPr>
        <p:spPr>
          <a:xfrm flipH="1" flipV="1">
            <a:off x="7701559" y="4570137"/>
            <a:ext cx="471912" cy="533759"/>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24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66641" y="357716"/>
            <a:ext cx="7900372" cy="6024033"/>
          </a:xfrm>
          <a:prstGeom prst="rect">
            <a:avLst/>
          </a:prstGeom>
        </p:spPr>
      </p:pic>
    </p:spTree>
    <p:extLst>
      <p:ext uri="{BB962C8B-B14F-4D97-AF65-F5344CB8AC3E}">
        <p14:creationId xmlns:p14="http://schemas.microsoft.com/office/powerpoint/2010/main" val="2943419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Review</a:t>
            </a:r>
          </a:p>
        </p:txBody>
      </p:sp>
      <p:sp>
        <p:nvSpPr>
          <p:cNvPr id="3" name="Content Placeholder 2"/>
          <p:cNvSpPr>
            <a:spLocks noGrp="1"/>
          </p:cNvSpPr>
          <p:nvPr>
            <p:ph idx="1"/>
          </p:nvPr>
        </p:nvSpPr>
        <p:spPr/>
        <p:txBody>
          <a:bodyPr/>
          <a:lstStyle/>
          <a:p>
            <a:r>
              <a:rPr lang="en-US" dirty="0"/>
              <a:t> Data-independent memory hard functions require comparatively more resources for adversaries to compute</a:t>
            </a:r>
          </a:p>
          <a:p>
            <a:r>
              <a:rPr lang="en-US" dirty="0"/>
              <a:t> Calculating an </a:t>
            </a:r>
            <a:r>
              <a:rPr lang="en-US" dirty="0" err="1"/>
              <a:t>iMHF</a:t>
            </a:r>
            <a:r>
              <a:rPr lang="en-US" dirty="0"/>
              <a:t> can be modeled as graph pebbling</a:t>
            </a:r>
          </a:p>
          <a:p>
            <a:r>
              <a:rPr lang="en-US" dirty="0"/>
              <a:t> Cumulative complexity better model than space-time complexity</a:t>
            </a:r>
          </a:p>
        </p:txBody>
      </p:sp>
      <p:pic>
        <p:nvPicPr>
          <p:cNvPr id="4" name="Picture 3"/>
          <p:cNvPicPr>
            <a:picLocks noChangeAspect="1"/>
          </p:cNvPicPr>
          <p:nvPr/>
        </p:nvPicPr>
        <p:blipFill>
          <a:blip r:embed="rId2"/>
          <a:stretch>
            <a:fillRect/>
          </a:stretch>
        </p:blipFill>
        <p:spPr>
          <a:xfrm>
            <a:off x="6486158" y="4121883"/>
            <a:ext cx="4371975" cy="2295525"/>
          </a:xfrm>
          <a:prstGeom prst="rect">
            <a:avLst/>
          </a:prstGeom>
        </p:spPr>
      </p:pic>
      <p:pic>
        <p:nvPicPr>
          <p:cNvPr id="5" name="Picture 4"/>
          <p:cNvPicPr>
            <a:picLocks noChangeAspect="1"/>
          </p:cNvPicPr>
          <p:nvPr/>
        </p:nvPicPr>
        <p:blipFill>
          <a:blip r:embed="rId3"/>
          <a:stretch>
            <a:fillRect/>
          </a:stretch>
        </p:blipFill>
        <p:spPr>
          <a:xfrm>
            <a:off x="838201" y="3843514"/>
            <a:ext cx="3039208" cy="2793701"/>
          </a:xfrm>
          <a:prstGeom prst="rect">
            <a:avLst/>
          </a:prstGeom>
        </p:spPr>
      </p:pic>
    </p:spTree>
    <p:extLst>
      <p:ext uri="{BB962C8B-B14F-4D97-AF65-F5344CB8AC3E}">
        <p14:creationId xmlns:p14="http://schemas.microsoft.com/office/powerpoint/2010/main" val="69442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AFFD4-AECE-B73A-2414-83A8CC086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02C7F-57FC-82E1-EAC7-FC97C888C250}"/>
              </a:ext>
            </a:extLst>
          </p:cNvPr>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a:extLst>
              <a:ext uri="{FF2B5EF4-FFF2-40B4-BE49-F238E27FC236}">
                <a16:creationId xmlns:a16="http://schemas.microsoft.com/office/drawing/2014/main" id="{EDAD1D1C-1979-7152-C424-F3FD0F186810}"/>
              </a:ext>
            </a:extLst>
          </p:cNvPr>
          <p:cNvSpPr>
            <a:spLocks noGrp="1"/>
          </p:cNvSpPr>
          <p:nvPr>
            <p:ph idx="1"/>
          </p:nvPr>
        </p:nvSpPr>
        <p:spPr/>
        <p:txBody>
          <a:bodyPr>
            <a:normAutofit/>
          </a:bodyPr>
          <a:lstStyle/>
          <a:p>
            <a:pPr>
              <a:lnSpc>
                <a:spcPct val="200000"/>
              </a:lnSpc>
            </a:pPr>
            <a:r>
              <a:rPr lang="en-US" sz="3000" dirty="0"/>
              <a:t>Economics of Password Hashing</a:t>
            </a:r>
          </a:p>
          <a:p>
            <a:pPr>
              <a:lnSpc>
                <a:spcPct val="200000"/>
              </a:lnSpc>
            </a:pPr>
            <a:r>
              <a:rPr lang="en-US" sz="3000" dirty="0"/>
              <a:t>Graph Pebbling and Evaluations</a:t>
            </a:r>
          </a:p>
          <a:p>
            <a:pPr>
              <a:lnSpc>
                <a:spcPct val="200000"/>
              </a:lnSpc>
            </a:pPr>
            <a:r>
              <a:rPr lang="en-US" sz="3000" dirty="0">
                <a:solidFill>
                  <a:srgbClr val="00B050"/>
                </a:solidFill>
              </a:rPr>
              <a:t>Computability of Graph Pebbling</a:t>
            </a:r>
          </a:p>
        </p:txBody>
      </p:sp>
    </p:spTree>
    <p:extLst>
      <p:ext uri="{BB962C8B-B14F-4D97-AF65-F5344CB8AC3E}">
        <p14:creationId xmlns:p14="http://schemas.microsoft.com/office/powerpoint/2010/main" val="3164542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804" y="640263"/>
            <a:ext cx="10171261" cy="1344975"/>
          </a:xfrm>
        </p:spPr>
        <p:txBody>
          <a:bodyPr>
            <a:normAutofit/>
          </a:bodyPr>
          <a:lstStyle/>
          <a:p>
            <a:r>
              <a:rPr lang="en-US" sz="4000" dirty="0">
                <a:solidFill>
                  <a:srgbClr val="C00000"/>
                </a:solidFill>
              </a:rPr>
              <a:t>Computability Results</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4109" y="2121763"/>
                <a:ext cx="10458203" cy="3773010"/>
              </a:xfrm>
            </p:spPr>
            <p:txBody>
              <a:bodyPr>
                <a:normAutofit/>
              </a:bodyPr>
              <a:lstStyle/>
              <a:p>
                <a:r>
                  <a:rPr lang="en-US" sz="3000" dirty="0"/>
                  <a:t> Computing </a:t>
                </a:r>
                <a14:m>
                  <m:oMath xmlns:m="http://schemas.openxmlformats.org/officeDocument/2006/math">
                    <m:r>
                      <a:rPr lang="en-US" sz="3000" i="1">
                        <a:latin typeface="Cambria Math" panose="02040503050406030204" pitchFamily="18" charset="0"/>
                      </a:rPr>
                      <m:t>𝑐𝑐</m:t>
                    </m:r>
                    <m:r>
                      <a:rPr lang="en-US" sz="3000" i="1">
                        <a:latin typeface="Cambria Math" panose="02040503050406030204" pitchFamily="18" charset="0"/>
                      </a:rPr>
                      <m:t>(</m:t>
                    </m:r>
                    <m:r>
                      <a:rPr lang="en-US" sz="3000" i="1">
                        <a:latin typeface="Cambria Math" panose="02040503050406030204" pitchFamily="18" charset="0"/>
                      </a:rPr>
                      <m:t>𝐺</m:t>
                    </m:r>
                    <m:r>
                      <a:rPr lang="en-US" sz="3000" i="1">
                        <a:latin typeface="Cambria Math" panose="02040503050406030204" pitchFamily="18" charset="0"/>
                      </a:rPr>
                      <m:t>)</m:t>
                    </m:r>
                  </m:oMath>
                </a14:m>
                <a:r>
                  <a:rPr lang="en-US" sz="3000" dirty="0"/>
                  <a:t> is NP-hard!</a:t>
                </a:r>
              </a:p>
              <a:p>
                <a:endParaRPr lang="en-US" sz="3000" dirty="0"/>
              </a:p>
              <a:p>
                <a:r>
                  <a:rPr lang="en-US" sz="3000" dirty="0"/>
                  <a:t> Implication: Cryptanalysis of memory-hard functions is provably hard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4109" y="2121763"/>
                <a:ext cx="10458203" cy="3773010"/>
              </a:xfrm>
              <a:blipFill>
                <a:blip r:embed="rId2"/>
                <a:stretch>
                  <a:fillRect l="-1166" t="-3069"/>
                </a:stretch>
              </a:blipFill>
            </p:spPr>
            <p:txBody>
              <a:bodyPr/>
              <a:lstStyle/>
              <a:p>
                <a:r>
                  <a:rPr lang="en-US">
                    <a:noFill/>
                  </a:rPr>
                  <a:t> </a:t>
                </a:r>
              </a:p>
            </p:txBody>
          </p:sp>
        </mc:Fallback>
      </mc:AlternateContent>
    </p:spTree>
    <p:extLst>
      <p:ext uri="{BB962C8B-B14F-4D97-AF65-F5344CB8AC3E}">
        <p14:creationId xmlns:p14="http://schemas.microsoft.com/office/powerpoint/2010/main" val="1532471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3-PARTITION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Given set of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𝑛</m:t>
                    </m:r>
                  </m:oMath>
                </a14:m>
                <a:r>
                  <a:rPr lang="en-US" dirty="0"/>
                  <a:t> integers, can we partition them into </a:t>
                </a:r>
                <a14:m>
                  <m:oMath xmlns:m="http://schemas.openxmlformats.org/officeDocument/2006/math">
                    <m:r>
                      <a:rPr lang="en-US" b="0" i="1" smtClean="0">
                        <a:latin typeface="Cambria Math" panose="02040503050406030204" pitchFamily="18" charset="0"/>
                      </a:rPr>
                      <m:t>𝑛</m:t>
                    </m:r>
                  </m:oMath>
                </a14:m>
                <a:r>
                  <a:rPr lang="en-US" dirty="0"/>
                  <a:t> sets, each with the same sum?</a:t>
                </a:r>
              </a:p>
              <a:p>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1,2,4,5,6,7,8,11,13</m:t>
                        </m:r>
                      </m:e>
                    </m:d>
                  </m:oMath>
                </a14:m>
                <a:endParaRPr lang="en-US" b="0" dirty="0"/>
              </a:p>
              <a:p>
                <a:pPr lvl="1"/>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2,4,13</m:t>
                        </m:r>
                      </m:e>
                    </m:d>
                    <m:r>
                      <a:rPr lang="en-US" b="0" i="1" smtClean="0">
                        <a:latin typeface="Cambria Math" panose="02040503050406030204" pitchFamily="18" charset="0"/>
                      </a:rPr>
                      <m:t>→19</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1,7,11</m:t>
                        </m:r>
                      </m:e>
                    </m:d>
                    <m:r>
                      <a:rPr lang="en-US" b="0" i="1" smtClean="0">
                        <a:latin typeface="Cambria Math" panose="02040503050406030204" pitchFamily="18" charset="0"/>
                      </a:rPr>
                      <m:t>→19</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5,6,8</m:t>
                        </m:r>
                      </m:e>
                    </m:d>
                    <m:r>
                      <a:rPr lang="en-US" b="0" i="1" smtClean="0">
                        <a:latin typeface="Cambria Math" panose="02040503050406030204" pitchFamily="18" charset="0"/>
                      </a:rPr>
                      <m:t>→19</m:t>
                    </m:r>
                  </m:oMath>
                </a14:m>
                <a:endParaRPr lang="en-US" dirty="0"/>
              </a:p>
              <a:p>
                <a:r>
                  <a:rPr lang="en-US" dirty="0"/>
                  <a:t> </a:t>
                </a:r>
                <a14:m>
                  <m:oMath xmlns:m="http://schemas.openxmlformats.org/officeDocument/2006/math">
                    <m:r>
                      <a:rPr lang="en-US" b="0" i="1" smtClean="0">
                        <a:latin typeface="Cambria Math" panose="02040503050406030204" pitchFamily="18" charset="0"/>
                      </a:rPr>
                      <m:t>{1,2,3,4,6,7,9,10,11}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08462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Bounded 2-Linear Covering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 </a:t>
                </a:r>
                <a14:m>
                  <m:oMath xmlns:m="http://schemas.openxmlformats.org/officeDocument/2006/math">
                    <m:r>
                      <a:rPr lang="en-US" b="0" i="1" smtClean="0">
                        <a:latin typeface="Cambria Math" panose="02040503050406030204" pitchFamily="18" charset="0"/>
                      </a:rPr>
                      <m:t>𝑛</m:t>
                    </m:r>
                  </m:oMath>
                </a14:m>
                <a:r>
                  <a:rPr lang="en-US" dirty="0"/>
                  <a:t>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integers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and </a:t>
                </a:r>
                <a14:m>
                  <m:oMath xmlns:m="http://schemas.openxmlformats.org/officeDocument/2006/math">
                    <m:r>
                      <a:rPr lang="en-US" b="0" i="1" smtClean="0">
                        <a:solidFill>
                          <a:srgbClr val="7030A0"/>
                        </a:solidFill>
                        <a:latin typeface="Cambria Math" panose="02040503050406030204" pitchFamily="18" charset="0"/>
                      </a:rPr>
                      <m:t>𝑘</m:t>
                    </m:r>
                  </m:oMath>
                </a14:m>
                <a:r>
                  <a:rPr lang="en-US" dirty="0">
                    <a:solidFill>
                      <a:srgbClr val="7030A0"/>
                    </a:solidFill>
                  </a:rPr>
                  <a:t> equations </a:t>
                </a:r>
                <a:r>
                  <a:rPr lang="en-US" dirty="0"/>
                  <a:t>of the form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can we find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rgbClr val="C00000"/>
                    </a:solidFill>
                  </a:rPr>
                  <a:t> assignments </a:t>
                </a:r>
                <a:r>
                  <a:rPr lang="en-US" dirty="0"/>
                  <a:t>so that all equations are satisfied?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a14:m>
                <a:r>
                  <a:rPr lang="en-US" dirty="0"/>
                  <a:t> (</a:t>
                </a:r>
                <a14:m>
                  <m:oMath xmlns:m="http://schemas.openxmlformats.org/officeDocument/2006/math">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6</m:t>
                    </m:r>
                  </m:oMath>
                </a14:m>
                <a:r>
                  <a:rPr lang="en-US" dirty="0"/>
                  <a:t>)</a:t>
                </a:r>
              </a:p>
              <a:p>
                <a:r>
                  <a:rPr lang="en-US" dirty="0"/>
                  <a:t>Assignment 1: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=1,</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=6</m:t>
                    </m:r>
                  </m:oMath>
                </a14:m>
                <a:endParaRPr lang="en-US" dirty="0">
                  <a:solidFill>
                    <a:srgbClr val="00B05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580"/>
                </a:stretch>
              </a:blipFill>
            </p:spPr>
            <p:txBody>
              <a:bodyPr/>
              <a:lstStyle/>
              <a:p>
                <a:r>
                  <a:rPr lang="en-US">
                    <a:noFill/>
                  </a:rPr>
                  <a:t> </a:t>
                </a:r>
              </a:p>
            </p:txBody>
          </p:sp>
        </mc:Fallback>
      </mc:AlternateContent>
    </p:spTree>
    <p:extLst>
      <p:ext uri="{BB962C8B-B14F-4D97-AF65-F5344CB8AC3E}">
        <p14:creationId xmlns:p14="http://schemas.microsoft.com/office/powerpoint/2010/main" val="115267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Bounded 2-Linear Covering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a:t>
                </a:r>
                <a14:m>
                  <m:oMath xmlns:m="http://schemas.openxmlformats.org/officeDocument/2006/math">
                    <m:r>
                      <a:rPr lang="en-US" i="1">
                        <a:latin typeface="Cambria Math" panose="02040503050406030204" pitchFamily="18" charset="0"/>
                      </a:rPr>
                      <m:t>𝑛</m:t>
                    </m:r>
                  </m:oMath>
                </a14:m>
                <a:r>
                  <a:rPr lang="en-US" dirty="0"/>
                  <a: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 integers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𝑘</m:t>
                    </m:r>
                  </m:oMath>
                </a14:m>
                <a:r>
                  <a:rPr lang="en-US" dirty="0"/>
                  <a:t>, and </a:t>
                </a:r>
                <a14:m>
                  <m:oMath xmlns:m="http://schemas.openxmlformats.org/officeDocument/2006/math">
                    <m:r>
                      <a:rPr lang="en-US" i="1">
                        <a:solidFill>
                          <a:srgbClr val="7030A0"/>
                        </a:solidFill>
                        <a:latin typeface="Cambria Math" panose="02040503050406030204" pitchFamily="18" charset="0"/>
                      </a:rPr>
                      <m:t>𝑘</m:t>
                    </m:r>
                  </m:oMath>
                </a14:m>
                <a:r>
                  <a:rPr lang="en-US" dirty="0">
                    <a:solidFill>
                      <a:srgbClr val="7030A0"/>
                    </a:solidFill>
                  </a:rPr>
                  <a:t> equations </a:t>
                </a:r>
                <a:r>
                  <a:rPr lang="en-US" dirty="0"/>
                  <a:t>of the form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can we find </a:t>
                </a:r>
                <a14:m>
                  <m:oMath xmlns:m="http://schemas.openxmlformats.org/officeDocument/2006/math">
                    <m:r>
                      <a:rPr lang="en-US" i="1">
                        <a:solidFill>
                          <a:srgbClr val="C00000"/>
                        </a:solidFill>
                        <a:latin typeface="Cambria Math" panose="02040503050406030204" pitchFamily="18" charset="0"/>
                      </a:rPr>
                      <m:t>𝑚</m:t>
                    </m:r>
                  </m:oMath>
                </a14:m>
                <a:r>
                  <a:rPr lang="en-US" dirty="0">
                    <a:solidFill>
                      <a:srgbClr val="C00000"/>
                    </a:solidFill>
                  </a:rPr>
                  <a:t> assignments </a:t>
                </a:r>
                <a:r>
                  <a:rPr lang="en-US" dirty="0"/>
                  <a:t>so that all equations are satisfied? </a:t>
                </a:r>
              </a:p>
              <a:p>
                <a:pPr>
                  <a:buClr>
                    <a:schemeClr val="tx1"/>
                  </a:buClr>
                </a:pP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+2=</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oMath>
                </a14:m>
                <a:r>
                  <a:rPr lang="en-US" dirty="0">
                    <a:solidFill>
                      <a:srgbClr val="00B050"/>
                    </a:solidFill>
                  </a:rPr>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b="0" dirty="0"/>
              </a:p>
              <a:p>
                <a:pPr>
                  <a:buClr>
                    <a:schemeClr val="tx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+5=</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oMath>
                </a14:m>
                <a:endParaRPr lang="en-US" dirty="0"/>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a14:m>
                <a:endParaRPr lang="en-US" dirty="0"/>
              </a:p>
              <a:p>
                <a:r>
                  <a:rPr lang="en-US" dirty="0"/>
                  <a:t>Assignment 1: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=1,</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=6</m:t>
                    </m:r>
                  </m:oMath>
                </a14:m>
                <a:endParaRPr lang="en-US" dirty="0">
                  <a:solidFill>
                    <a:srgbClr val="00B050"/>
                  </a:solidFill>
                </a:endParaRPr>
              </a:p>
              <a:p>
                <a:r>
                  <a:rPr lang="en-US" dirty="0"/>
                  <a:t>Assignment 2: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r>
                      <a:rPr lang="en-US" b="0" i="1" smtClean="0">
                        <a:solidFill>
                          <a:srgbClr val="0070C0"/>
                        </a:solidFill>
                        <a:latin typeface="Cambria Math" panose="02040503050406030204" pitchFamily="18" charset="0"/>
                      </a:rPr>
                      <m:t>=6,</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580"/>
                </a:stretch>
              </a:blipFill>
            </p:spPr>
            <p:txBody>
              <a:bodyPr/>
              <a:lstStyle/>
              <a:p>
                <a:r>
                  <a:rPr lang="en-US">
                    <a:noFill/>
                  </a:rPr>
                  <a:t> </a:t>
                </a:r>
              </a:p>
            </p:txBody>
          </p:sp>
        </mc:Fallback>
      </mc:AlternateContent>
    </p:spTree>
    <p:extLst>
      <p:ext uri="{BB962C8B-B14F-4D97-AF65-F5344CB8AC3E}">
        <p14:creationId xmlns:p14="http://schemas.microsoft.com/office/powerpoint/2010/main" val="153878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Bounded 2-Linear Covering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Given </a:t>
                </a:r>
                <a14:m>
                  <m:oMath xmlns:m="http://schemas.openxmlformats.org/officeDocument/2006/math">
                    <m:r>
                      <a:rPr lang="en-US" i="1">
                        <a:latin typeface="Cambria Math" panose="02040503050406030204" pitchFamily="18" charset="0"/>
                      </a:rPr>
                      <m:t>𝑛</m:t>
                    </m:r>
                  </m:oMath>
                </a14:m>
                <a:r>
                  <a:rPr lang="en-US" dirty="0"/>
                  <a: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 integers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𝑘</m:t>
                    </m:r>
                  </m:oMath>
                </a14:m>
                <a:r>
                  <a:rPr lang="en-US" dirty="0"/>
                  <a:t>, and </a:t>
                </a:r>
                <a14:m>
                  <m:oMath xmlns:m="http://schemas.openxmlformats.org/officeDocument/2006/math">
                    <m:r>
                      <a:rPr lang="en-US" i="1">
                        <a:solidFill>
                          <a:srgbClr val="7030A0"/>
                        </a:solidFill>
                        <a:latin typeface="Cambria Math" panose="02040503050406030204" pitchFamily="18" charset="0"/>
                      </a:rPr>
                      <m:t>𝑘</m:t>
                    </m:r>
                  </m:oMath>
                </a14:m>
                <a:r>
                  <a:rPr lang="en-US" dirty="0">
                    <a:solidFill>
                      <a:srgbClr val="7030A0"/>
                    </a:solidFill>
                  </a:rPr>
                  <a:t> equations </a:t>
                </a:r>
                <a:r>
                  <a:rPr lang="en-US" dirty="0"/>
                  <a:t>of the form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can we find </a:t>
                </a:r>
                <a14:m>
                  <m:oMath xmlns:m="http://schemas.openxmlformats.org/officeDocument/2006/math">
                    <m:r>
                      <a:rPr lang="en-US" i="1">
                        <a:solidFill>
                          <a:srgbClr val="C00000"/>
                        </a:solidFill>
                        <a:latin typeface="Cambria Math" panose="02040503050406030204" pitchFamily="18" charset="0"/>
                      </a:rPr>
                      <m:t>𝑚</m:t>
                    </m:r>
                  </m:oMath>
                </a14:m>
                <a:r>
                  <a:rPr lang="en-US" dirty="0">
                    <a:solidFill>
                      <a:srgbClr val="C00000"/>
                    </a:solidFill>
                  </a:rPr>
                  <a:t> assignments </a:t>
                </a:r>
                <a:r>
                  <a:rPr lang="en-US" dirty="0"/>
                  <a:t>so that all equations are satisfied? </a:t>
                </a:r>
              </a:p>
              <a:p>
                <a:pPr>
                  <a:buClr>
                    <a:schemeClr val="tx1"/>
                  </a:buClr>
                </a:pP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+2=</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oMath>
                </a14:m>
                <a:r>
                  <a:rPr lang="en-US" dirty="0">
                    <a:solidFill>
                      <a:srgbClr val="00B050"/>
                    </a:solidFill>
                  </a:rPr>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m:t>
                    </m:r>
                  </m:oMath>
                </a14:m>
                <a:r>
                  <a:rPr lang="en-US" dirty="0"/>
                  <a:t>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+6=</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oMath>
                </a14:m>
                <a:endParaRPr lang="en-US" b="0" dirty="0"/>
              </a:p>
              <a:p>
                <a:pPr>
                  <a:buClr>
                    <a:schemeClr val="tx1"/>
                  </a:buClr>
                </a:pP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+5=</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oMath>
                </a14:m>
                <a:r>
                  <a:rPr lang="en-US" dirty="0">
                    <a:solidFill>
                      <a:srgbClr val="0070C0"/>
                    </a:solidFill>
                  </a:rPr>
                  <a:t>,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r>
                      <a:rPr lang="en-US" b="0" i="1" smtClean="0">
                        <a:solidFill>
                          <a:srgbClr val="0070C0"/>
                        </a:solidFill>
                        <a:latin typeface="Cambria Math" panose="02040503050406030204" pitchFamily="18"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m:t>
                    </m:r>
                  </m:oMath>
                </a14:m>
                <a:r>
                  <a:rPr lang="en-US" dirty="0"/>
                  <a:t>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+5=</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oMath>
                </a14:m>
                <a:endParaRPr lang="en-US" dirty="0"/>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a14:m>
                <a:endParaRPr lang="en-US" dirty="0"/>
              </a:p>
              <a:p>
                <a:r>
                  <a:rPr lang="en-US" dirty="0"/>
                  <a:t>Assignment 1: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=1,</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2</m:t>
                        </m:r>
                      </m:sub>
                    </m:sSub>
                    <m:r>
                      <a:rPr lang="en-US" b="0" i="1" smtClean="0">
                        <a:solidFill>
                          <a:srgbClr val="00B050"/>
                        </a:solidFill>
                        <a:latin typeface="Cambria Math" panose="02040503050406030204" pitchFamily="18" charset="0"/>
                      </a:rPr>
                      <m:t>=3,</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3</m:t>
                        </m:r>
                      </m:sub>
                    </m:sSub>
                    <m:r>
                      <a:rPr lang="en-US" b="0" i="1" smtClean="0">
                        <a:solidFill>
                          <a:srgbClr val="00B050"/>
                        </a:solidFill>
                        <a:latin typeface="Cambria Math" panose="02040503050406030204" pitchFamily="18" charset="0"/>
                      </a:rPr>
                      <m:t>=6</m:t>
                    </m:r>
                  </m:oMath>
                </a14:m>
                <a:endParaRPr lang="en-US" dirty="0">
                  <a:solidFill>
                    <a:srgbClr val="00B050"/>
                  </a:solidFill>
                </a:endParaRPr>
              </a:p>
              <a:p>
                <a:r>
                  <a:rPr lang="en-US" dirty="0"/>
                  <a:t>Assignment 2: </a:t>
                </a: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=1,</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2</m:t>
                        </m:r>
                      </m:sub>
                    </m:sSub>
                    <m:r>
                      <a:rPr lang="en-US" b="0" i="1" smtClean="0">
                        <a:solidFill>
                          <a:srgbClr val="0070C0"/>
                        </a:solidFill>
                        <a:latin typeface="Cambria Math" panose="02040503050406030204" pitchFamily="18" charset="0"/>
                      </a:rPr>
                      <m:t>=6,</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=7</m:t>
                    </m:r>
                  </m:oMath>
                </a14:m>
                <a:endParaRPr lang="en-US" dirty="0"/>
              </a:p>
              <a:p>
                <a:r>
                  <a:rPr lang="en-US" b="1" dirty="0"/>
                  <a:t>Our Theorem</a:t>
                </a:r>
                <a:r>
                  <a:rPr lang="en-US" dirty="0"/>
                  <a:t>: B2LC is NP-complete (reduction from 3PARTITION)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580" b="-3641"/>
                </a:stretch>
              </a:blipFill>
            </p:spPr>
            <p:txBody>
              <a:bodyPr/>
              <a:lstStyle/>
              <a:p>
                <a:r>
                  <a:rPr lang="en-US">
                    <a:noFill/>
                  </a:rPr>
                  <a:t> </a:t>
                </a:r>
              </a:p>
            </p:txBody>
          </p:sp>
        </mc:Fallback>
      </mc:AlternateContent>
    </p:spTree>
    <p:extLst>
      <p:ext uri="{BB962C8B-B14F-4D97-AF65-F5344CB8AC3E}">
        <p14:creationId xmlns:p14="http://schemas.microsoft.com/office/powerpoint/2010/main" val="423875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8200" y="1825625"/>
                <a:ext cx="10515600" cy="4351338"/>
              </a:xfrm>
            </p:spPr>
            <p:txBody>
              <a:bodyPr/>
              <a:lstStyle/>
              <a:p>
                <a:r>
                  <a:rPr lang="en-US" dirty="0"/>
                  <a:t> </a:t>
                </a:r>
                <a:r>
                  <a:rPr lang="en-US" dirty="0">
                    <a:solidFill>
                      <a:srgbClr val="00B050"/>
                    </a:solidFill>
                  </a:rPr>
                  <a:t>Reducing 3-PARTITION to B2LC</a:t>
                </a:r>
              </a:p>
              <a:p>
                <a:r>
                  <a:rPr lang="en-US" dirty="0"/>
                  <a:t> Reducing B2LC to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532410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pic>
        <p:nvPicPr>
          <p:cNvPr id="4" name="Picture 3"/>
          <p:cNvPicPr>
            <a:picLocks noChangeAspect="1"/>
          </p:cNvPicPr>
          <p:nvPr/>
        </p:nvPicPr>
        <p:blipFill>
          <a:blip r:embed="rId2"/>
          <a:stretch>
            <a:fillRect/>
          </a:stretch>
        </p:blipFill>
        <p:spPr>
          <a:xfrm>
            <a:off x="1329499" y="2632520"/>
            <a:ext cx="9039225" cy="2133600"/>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240258" y="1690688"/>
                <a:ext cx="1217706" cy="786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e>
                          </m:d>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e>
                      </m:nary>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240258" y="1690688"/>
                <a:ext cx="1217706" cy="786818"/>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333875" y="5003102"/>
            <a:ext cx="3524250" cy="704850"/>
          </a:xfrm>
          <a:prstGeom prst="rect">
            <a:avLst/>
          </a:prstGeom>
        </p:spPr>
      </p:pic>
    </p:spTree>
    <p:extLst>
      <p:ext uri="{BB962C8B-B14F-4D97-AF65-F5344CB8AC3E}">
        <p14:creationId xmlns:p14="http://schemas.microsoft.com/office/powerpoint/2010/main" val="3739292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640286196"/>
                    </a:ext>
                  </a:extLst>
                </a:gridCol>
              </a:tblGrid>
              <a:tr h="370840">
                <a:tc>
                  <a:txBody>
                    <a:bodyPr/>
                    <a:lstStyle/>
                    <a:p>
                      <a:endParaRPr lang="en-US" dirty="0"/>
                    </a:p>
                  </a:txBody>
                  <a:tcPr>
                    <a:solidFill>
                      <a:srgbClr val="EAEFF7"/>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EAEFF7"/>
                    </a:solidFill>
                  </a:tcPr>
                </a:tc>
                <a:tc>
                  <a:txBody>
                    <a:bodyPr/>
                    <a:lstStyle/>
                    <a:p>
                      <a:endParaRPr lang="en-US"/>
                    </a:p>
                  </a:txBody>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9376583"/>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8017998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13" name="TextBox 12"/>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101228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Tree>
    <p:extLst>
      <p:ext uri="{BB962C8B-B14F-4D97-AF65-F5344CB8AC3E}">
        <p14:creationId xmlns:p14="http://schemas.microsoft.com/office/powerpoint/2010/main" val="16870726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2373700621"/>
                    </a:ext>
                  </a:extLst>
                </a:gridCol>
              </a:tblGrid>
              <a:tr h="370840">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9376583"/>
                  </a:ext>
                </a:extLst>
              </a:tr>
              <a:tr h="370840">
                <a:tc>
                  <a:txBody>
                    <a:bodyPr/>
                    <a:lstStyle/>
                    <a:p>
                      <a:endParaRPr lang="en-US"/>
                    </a:p>
                  </a:txBody>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B9DB59-BEA9-8D78-4EA4-7C3FB42DB93B}"/>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2CB9DB59-BEA9-8D78-4EA4-7C3FB42DB93B}"/>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2470407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1796973685"/>
                    </a:ext>
                  </a:extLst>
                </a:gridCol>
              </a:tblGrid>
              <a:tr h="370840">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solidFill>
                      <a:srgbClr val="EAEFF7"/>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9376583"/>
                  </a:ext>
                </a:extLst>
              </a:tr>
              <a:tr h="370840">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a:p>
                  </a:txBody>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a:p>
                  </a:txBody>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57E465-AA89-7DDD-3CB8-A20DC05584CF}"/>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CB57E465-AA89-7DDD-3CB8-A20DC05584CF}"/>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2879501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2473163562"/>
                    </a:ext>
                  </a:extLst>
                </a:gridCol>
              </a:tblGrid>
              <a:tr h="370840">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tc>
                <a:tc>
                  <a:txBody>
                    <a:bodyPr/>
                    <a:lstStyle/>
                    <a:p>
                      <a:endParaRPr lang="en-US" dirty="0"/>
                    </a:p>
                  </a:txBody>
                  <a:tcPr>
                    <a:solidFill>
                      <a:srgbClr val="C0000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a:p>
                  </a:txBody>
                  <a:tcPr/>
                </a:tc>
                <a:tc>
                  <a:txBody>
                    <a:bodyPr/>
                    <a:lstStyle/>
                    <a:p>
                      <a:endParaRPr lang="en-US" dirty="0"/>
                    </a:p>
                  </a:txBody>
                  <a:tcPr>
                    <a:solidFill>
                      <a:srgbClr val="C00000"/>
                    </a:solidFill>
                  </a:tcPr>
                </a:tc>
                <a:tc>
                  <a:txBody>
                    <a:bodyPr/>
                    <a:lstStyle/>
                    <a:p>
                      <a:endParaRPr lang="en-US" dirty="0"/>
                    </a:p>
                  </a:txBody>
                  <a:tcPr>
                    <a:solidFill>
                      <a:srgbClr val="EAEFF7"/>
                    </a:solidFill>
                  </a:tcPr>
                </a:tc>
                <a:extLst>
                  <a:ext uri="{0D108BD9-81ED-4DB2-BD59-A6C34878D82A}">
                    <a16:rowId xmlns:a16="http://schemas.microsoft.com/office/drawing/2014/main" val="2699376583"/>
                  </a:ext>
                </a:extLst>
              </a:tr>
              <a:tr h="370840">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4798776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rgbClr val="C00000"/>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C00000"/>
                    </a:solidFill>
                  </a:tcPr>
                </a:tc>
                <a:tc>
                  <a:txBody>
                    <a:bodyPr/>
                    <a:lstStyle/>
                    <a:p>
                      <a:endParaRPr lang="en-US"/>
                    </a:p>
                  </a:txBody>
                  <a:tcPr/>
                </a:tc>
                <a:tc>
                  <a:txBody>
                    <a:bodyPr/>
                    <a:lstStyle/>
                    <a:p>
                      <a:endParaRPr lang="en-US" dirty="0">
                        <a:solidFill>
                          <a:srgbClr val="C00000"/>
                        </a:solidFill>
                      </a:endParaRPr>
                    </a:p>
                  </a:txBody>
                  <a:tcPr>
                    <a:solidFill>
                      <a:srgbClr val="C00000"/>
                    </a:solidFill>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BF03BF-AF1D-120D-27A7-83CA942135C2}"/>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A9BF03BF-AF1D-120D-27A7-83CA942135C2}"/>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15960640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graphicFrame>
        <p:nvGraphicFramePr>
          <p:cNvPr id="5" name="Table 4"/>
          <p:cNvGraphicFramePr>
            <a:graphicFrameLocks noGrp="1"/>
          </p:cNvGraphicFramePr>
          <p:nvPr/>
        </p:nvGraphicFramePr>
        <p:xfrm>
          <a:off x="1475428" y="2803443"/>
          <a:ext cx="8747365" cy="2966720"/>
        </p:xfrm>
        <a:graphic>
          <a:graphicData uri="http://schemas.openxmlformats.org/drawingml/2006/table">
            <a:tbl>
              <a:tblPr>
                <a:tableStyleId>{5C22544A-7EE6-4342-B048-85BDC9FD1C3A}</a:tableStyleId>
              </a:tblPr>
              <a:tblGrid>
                <a:gridCol w="728947">
                  <a:extLst>
                    <a:ext uri="{9D8B030D-6E8A-4147-A177-3AD203B41FA5}">
                      <a16:colId xmlns:a16="http://schemas.microsoft.com/office/drawing/2014/main" val="2332897633"/>
                    </a:ext>
                  </a:extLst>
                </a:gridCol>
                <a:gridCol w="728947">
                  <a:extLst>
                    <a:ext uri="{9D8B030D-6E8A-4147-A177-3AD203B41FA5}">
                      <a16:colId xmlns:a16="http://schemas.microsoft.com/office/drawing/2014/main" val="2048594172"/>
                    </a:ext>
                  </a:extLst>
                </a:gridCol>
                <a:gridCol w="728947">
                  <a:extLst>
                    <a:ext uri="{9D8B030D-6E8A-4147-A177-3AD203B41FA5}">
                      <a16:colId xmlns:a16="http://schemas.microsoft.com/office/drawing/2014/main" val="3098997124"/>
                    </a:ext>
                  </a:extLst>
                </a:gridCol>
                <a:gridCol w="795974">
                  <a:extLst>
                    <a:ext uri="{9D8B030D-6E8A-4147-A177-3AD203B41FA5}">
                      <a16:colId xmlns:a16="http://schemas.microsoft.com/office/drawing/2014/main" val="2882247992"/>
                    </a:ext>
                  </a:extLst>
                </a:gridCol>
                <a:gridCol w="661921">
                  <a:extLst>
                    <a:ext uri="{9D8B030D-6E8A-4147-A177-3AD203B41FA5}">
                      <a16:colId xmlns:a16="http://schemas.microsoft.com/office/drawing/2014/main" val="531712142"/>
                    </a:ext>
                  </a:extLst>
                </a:gridCol>
                <a:gridCol w="728947">
                  <a:extLst>
                    <a:ext uri="{9D8B030D-6E8A-4147-A177-3AD203B41FA5}">
                      <a16:colId xmlns:a16="http://schemas.microsoft.com/office/drawing/2014/main" val="1332959724"/>
                    </a:ext>
                  </a:extLst>
                </a:gridCol>
                <a:gridCol w="728947">
                  <a:extLst>
                    <a:ext uri="{9D8B030D-6E8A-4147-A177-3AD203B41FA5}">
                      <a16:colId xmlns:a16="http://schemas.microsoft.com/office/drawing/2014/main" val="3405951359"/>
                    </a:ext>
                  </a:extLst>
                </a:gridCol>
                <a:gridCol w="728947">
                  <a:extLst>
                    <a:ext uri="{9D8B030D-6E8A-4147-A177-3AD203B41FA5}">
                      <a16:colId xmlns:a16="http://schemas.microsoft.com/office/drawing/2014/main" val="3844647378"/>
                    </a:ext>
                  </a:extLst>
                </a:gridCol>
                <a:gridCol w="728947">
                  <a:extLst>
                    <a:ext uri="{9D8B030D-6E8A-4147-A177-3AD203B41FA5}">
                      <a16:colId xmlns:a16="http://schemas.microsoft.com/office/drawing/2014/main" val="606399357"/>
                    </a:ext>
                  </a:extLst>
                </a:gridCol>
                <a:gridCol w="728947">
                  <a:extLst>
                    <a:ext uri="{9D8B030D-6E8A-4147-A177-3AD203B41FA5}">
                      <a16:colId xmlns:a16="http://schemas.microsoft.com/office/drawing/2014/main" val="2194972385"/>
                    </a:ext>
                  </a:extLst>
                </a:gridCol>
                <a:gridCol w="728947">
                  <a:extLst>
                    <a:ext uri="{9D8B030D-6E8A-4147-A177-3AD203B41FA5}">
                      <a16:colId xmlns:a16="http://schemas.microsoft.com/office/drawing/2014/main" val="1994055509"/>
                    </a:ext>
                  </a:extLst>
                </a:gridCol>
                <a:gridCol w="728947">
                  <a:extLst>
                    <a:ext uri="{9D8B030D-6E8A-4147-A177-3AD203B41FA5}">
                      <a16:colId xmlns:a16="http://schemas.microsoft.com/office/drawing/2014/main" val="2473163562"/>
                    </a:ext>
                  </a:extLst>
                </a:gridCol>
              </a:tblGrid>
              <a:tr h="370840">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FFC000"/>
                    </a:solidFill>
                  </a:tcPr>
                </a:tc>
                <a:extLst>
                  <a:ext uri="{0D108BD9-81ED-4DB2-BD59-A6C34878D82A}">
                    <a16:rowId xmlns:a16="http://schemas.microsoft.com/office/drawing/2014/main" val="2699376583"/>
                  </a:ext>
                </a:extLst>
              </a:tr>
              <a:tr h="370840">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F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extLst>
                  <a:ext uri="{0D108BD9-81ED-4DB2-BD59-A6C34878D82A}">
                    <a16:rowId xmlns:a16="http://schemas.microsoft.com/office/drawing/2014/main" val="1080179988"/>
                  </a:ext>
                </a:extLst>
              </a:tr>
              <a:tr h="370840">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479877613"/>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C00000"/>
                    </a:solidFill>
                  </a:tcPr>
                </a:tc>
                <a:tc>
                  <a:txBody>
                    <a:bodyPr/>
                    <a:lstStyle/>
                    <a:p>
                      <a:endParaRPr lang="en-US" dirty="0"/>
                    </a:p>
                  </a:txBody>
                  <a:tcPr>
                    <a:solidFill>
                      <a:srgbClr val="FFC000"/>
                    </a:solidFill>
                  </a:tcPr>
                </a:tc>
                <a:tc>
                  <a:txBody>
                    <a:bodyPr/>
                    <a:lstStyle/>
                    <a:p>
                      <a:endParaRPr lang="en-US" dirty="0">
                        <a:solidFill>
                          <a:srgbClr val="C00000"/>
                        </a:solidFill>
                      </a:endParaRPr>
                    </a:p>
                  </a:txBody>
                  <a:tcPr>
                    <a:solidFill>
                      <a:srgbClr val="C00000"/>
                    </a:solidFill>
                  </a:tcPr>
                </a:tc>
                <a:extLst>
                  <a:ext uri="{0D108BD9-81ED-4DB2-BD59-A6C34878D82A}">
                    <a16:rowId xmlns:a16="http://schemas.microsoft.com/office/drawing/2014/main" val="15832669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011605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336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45690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883077"/>
                  </a:ext>
                </a:extLst>
              </a:tr>
            </a:tbl>
          </a:graphicData>
        </a:graphic>
      </p:graphicFrame>
      <p:cxnSp>
        <p:nvCxnSpPr>
          <p:cNvPr id="7" name="Straight Arrow Connector 6"/>
          <p:cNvCxnSpPr/>
          <p:nvPr/>
        </p:nvCxnSpPr>
        <p:spPr>
          <a:xfrm flipH="1">
            <a:off x="1002323" y="2803443"/>
            <a:ext cx="26377" cy="289397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48276" y="4148303"/>
                <a:ext cx="189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8276" y="4148303"/>
                <a:ext cx="189924" cy="276999"/>
              </a:xfrm>
              <a:prstGeom prst="rect">
                <a:avLst/>
              </a:prstGeom>
              <a:blipFill>
                <a:blip r:embed="rId2"/>
                <a:stretch>
                  <a:fillRect l="-18750" r="-12500"/>
                </a:stretch>
              </a:blipFill>
            </p:spPr>
            <p:txBody>
              <a:bodyPr/>
              <a:lstStyle/>
              <a:p>
                <a:r>
                  <a:rPr lang="en-US">
                    <a:noFill/>
                  </a:rPr>
                  <a:t> </a:t>
                </a:r>
              </a:p>
            </p:txBody>
          </p:sp>
        </mc:Fallback>
      </mc:AlternateContent>
      <p:cxnSp>
        <p:nvCxnSpPr>
          <p:cNvPr id="10" name="Straight Arrow Connector 9"/>
          <p:cNvCxnSpPr/>
          <p:nvPr/>
        </p:nvCxnSpPr>
        <p:spPr>
          <a:xfrm>
            <a:off x="1563624" y="2185416"/>
            <a:ext cx="8659170" cy="914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754149" y="1690688"/>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754149" y="1690688"/>
                <a:ext cx="250838" cy="276999"/>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95D454E-9FFE-2328-B12A-C2A03B7B04E8}"/>
                  </a:ext>
                </a:extLst>
              </p:cNvPr>
              <p:cNvSpPr txBox="1"/>
              <p:nvPr/>
            </p:nvSpPr>
            <p:spPr>
              <a:xfrm>
                <a:off x="1819657" y="5971032"/>
                <a:ext cx="8954360" cy="584775"/>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𝑚</m:t>
                    </m:r>
                    <m:r>
                      <a:rPr lang="en-US" sz="3200" b="0" i="1" smtClean="0">
                        <a:latin typeface="Cambria Math" panose="02040503050406030204" pitchFamily="18" charset="0"/>
                      </a:rPr>
                      <m:t>=3</m:t>
                    </m:r>
                    <m:r>
                      <a:rPr lang="en-US" sz="3200" b="0" i="1" smtClean="0">
                        <a:latin typeface="Cambria Math" panose="02040503050406030204" pitchFamily="18" charset="0"/>
                      </a:rPr>
                      <m:t>𝑛</m:t>
                    </m:r>
                  </m:oMath>
                </a14:m>
                <a:r>
                  <a:rPr lang="en-US" sz="3200" dirty="0"/>
                  <a:t> integers in original 3-PARTITION instance </a:t>
                </a:r>
              </a:p>
            </p:txBody>
          </p:sp>
        </mc:Choice>
        <mc:Fallback xmlns="">
          <p:sp>
            <p:nvSpPr>
              <p:cNvPr id="3" name="TextBox 2">
                <a:extLst>
                  <a:ext uri="{FF2B5EF4-FFF2-40B4-BE49-F238E27FC236}">
                    <a16:creationId xmlns:a16="http://schemas.microsoft.com/office/drawing/2014/main" id="{895D454E-9FFE-2328-B12A-C2A03B7B04E8}"/>
                  </a:ext>
                </a:extLst>
              </p:cNvPr>
              <p:cNvSpPr txBox="1">
                <a:spLocks noRot="1" noChangeAspect="1" noMove="1" noResize="1" noEditPoints="1" noAdjustHandles="1" noChangeArrowheads="1" noChangeShapeType="1" noTextEdit="1"/>
              </p:cNvSpPr>
              <p:nvPr/>
            </p:nvSpPr>
            <p:spPr>
              <a:xfrm>
                <a:off x="1819657" y="5971032"/>
                <a:ext cx="8954360" cy="584775"/>
              </a:xfrm>
              <a:prstGeom prst="rect">
                <a:avLst/>
              </a:prstGeom>
              <a:blipFill>
                <a:blip r:embed="rId4"/>
                <a:stretch>
                  <a:fillRect t="-12632" b="-34737"/>
                </a:stretch>
              </a:blipFill>
            </p:spPr>
            <p:txBody>
              <a:bodyPr/>
              <a:lstStyle/>
              <a:p>
                <a:r>
                  <a:rPr lang="en-US">
                    <a:noFill/>
                  </a:rPr>
                  <a:t> </a:t>
                </a:r>
              </a:p>
            </p:txBody>
          </p:sp>
        </mc:Fallback>
      </mc:AlternateContent>
    </p:spTree>
    <p:extLst>
      <p:ext uri="{BB962C8B-B14F-4D97-AF65-F5344CB8AC3E}">
        <p14:creationId xmlns:p14="http://schemas.microsoft.com/office/powerpoint/2010/main" val="2291970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8200" y="1825625"/>
                <a:ext cx="10515600" cy="4351338"/>
              </a:xfrm>
            </p:spPr>
            <p:txBody>
              <a:bodyPr/>
              <a:lstStyle/>
              <a:p>
                <a:pPr>
                  <a:buFont typeface="Wingdings" panose="05000000000000000000" pitchFamily="2" charset="2"/>
                  <a:buChar char="ü"/>
                </a:pPr>
                <a:r>
                  <a:rPr lang="en-US" dirty="0"/>
                  <a:t> Reducing 3-PARTITION to B2LC</a:t>
                </a:r>
              </a:p>
              <a:p>
                <a:pPr>
                  <a:buFont typeface="Wingdings" panose="05000000000000000000" pitchFamily="2" charset="2"/>
                  <a:buChar char="v"/>
                </a:pPr>
                <a:r>
                  <a:rPr lang="en-US" dirty="0"/>
                  <a:t> </a:t>
                </a:r>
                <a:r>
                  <a:rPr lang="en-US" dirty="0">
                    <a:solidFill>
                      <a:srgbClr val="00B050"/>
                    </a:solidFill>
                  </a:rPr>
                  <a:t>Reducing B2LC to </a:t>
                </a:r>
                <a14:m>
                  <m:oMath xmlns:m="http://schemas.openxmlformats.org/officeDocument/2006/math">
                    <m:r>
                      <a:rPr lang="en-US" i="1">
                        <a:solidFill>
                          <a:srgbClr val="00B050"/>
                        </a:solidFill>
                        <a:latin typeface="Cambria Math" panose="02040503050406030204" pitchFamily="18" charset="0"/>
                      </a:rPr>
                      <m:t>𝑐𝑐</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𝐺</m:t>
                    </m:r>
                    <m:r>
                      <a:rPr lang="en-US" i="1">
                        <a:solidFill>
                          <a:srgbClr val="00B050"/>
                        </a:solidFill>
                        <a:latin typeface="Cambria Math" panose="02040503050406030204" pitchFamily="18" charset="0"/>
                      </a:rPr>
                      <m:t>)</m:t>
                    </m:r>
                  </m:oMath>
                </a14:m>
                <a:r>
                  <a:rPr lang="en-US" dirty="0">
                    <a:solidFill>
                      <a:srgbClr val="00B050"/>
                    </a:solidFill>
                  </a:rPr>
                  <a:t> </a:t>
                </a:r>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36160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solidFill>
                  <a:srgbClr val="C00000"/>
                </a:solidFill>
              </a:rPr>
              <a:t>Reductions</a:t>
            </a:r>
          </a:p>
        </p:txBody>
      </p:sp>
      <p:cxnSp>
        <p:nvCxnSpPr>
          <p:cNvPr id="24" name="Straight Arrow Connector 23"/>
          <p:cNvCxnSpPr/>
          <p:nvPr/>
        </p:nvCxnSpPr>
        <p:spPr>
          <a:xfrm>
            <a:off x="4041381"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454970"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99659"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17912" y="39262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589991"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7448340" y="34826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883775"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145302"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994345" y="35270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4041381"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454970"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899659"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317912" y="23641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4589991"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448340" y="19205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883775"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3145302"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994345" y="19649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3" name="TextBox 62"/>
              <p:cNvSpPr txBox="1"/>
              <p:nvPr/>
            </p:nvSpPr>
            <p:spPr>
              <a:xfrm>
                <a:off x="2235147" y="35724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3" name="TextBox 62"/>
              <p:cNvSpPr txBox="1">
                <a:spLocks noRot="1" noChangeAspect="1" noMove="1" noResize="1" noEditPoints="1" noAdjustHandles="1" noChangeArrowheads="1" noChangeShapeType="1" noTextEdit="1"/>
              </p:cNvSpPr>
              <p:nvPr/>
            </p:nvSpPr>
            <p:spPr>
              <a:xfrm>
                <a:off x="2235147" y="3572447"/>
                <a:ext cx="53065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238224" y="22546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64" name="TextBox 63"/>
              <p:cNvSpPr txBox="1">
                <a:spLocks noRot="1" noChangeAspect="1" noMove="1" noResize="1" noEditPoints="1" noAdjustHandles="1" noChangeArrowheads="1" noChangeShapeType="1" noTextEdit="1"/>
              </p:cNvSpPr>
              <p:nvPr/>
            </p:nvSpPr>
            <p:spPr>
              <a:xfrm>
                <a:off x="2238224" y="2254601"/>
                <a:ext cx="530652" cy="430887"/>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354346" y="4775315"/>
            <a:ext cx="2743200" cy="166687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74AE3A-DB08-434B-BD19-F5A0FCBB0F52}"/>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xmlns="">
          <p:sp>
            <p:nvSpPr>
              <p:cNvPr id="3" name="TextBox 2">
                <a:extLst>
                  <a:ext uri="{FF2B5EF4-FFF2-40B4-BE49-F238E27FC236}">
                    <a16:creationId xmlns:a16="http://schemas.microsoft.com/office/drawing/2014/main" id="{5E74AE3A-DB08-434B-BD19-F5A0FCBB0F52}"/>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5"/>
                <a:stretch>
                  <a:fillRect l="-1434" t="-3614"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5305CF5-91C6-4C1C-8EA6-EF497B667CAF}"/>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08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9" grpId="0" animBg="1"/>
      <p:bldP spid="40" grpId="0" animBg="1"/>
      <p:bldP spid="41" grpId="0" animBg="1"/>
      <p:bldP spid="42" grpId="0" animBg="1"/>
      <p:bldP spid="43" grpId="0" animBg="1"/>
      <p:bldP spid="63" grpId="0"/>
      <p:bldP spid="6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Reductions</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FC45100-93FD-4D00-A33E-806B4AB76543}"/>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0" name="TextBox 49">
                <a:extLst>
                  <a:ext uri="{FF2B5EF4-FFF2-40B4-BE49-F238E27FC236}">
                    <a16:creationId xmlns:a16="http://schemas.microsoft.com/office/drawing/2014/main" id="{7FC45100-93FD-4D00-A33E-806B4AB76543}"/>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946F4-B520-43AE-AD0F-C058901BB10B}"/>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079946F4-B520-43AE-AD0F-C058901BB10B}"/>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31F85D8-FB55-BC13-93A4-C3A72287D9D1}"/>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D31F85D8-FB55-BC13-93A4-C3A72287D9D1}"/>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D49C415-A313-1B0A-4E00-F0FF9FF8D890}"/>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6409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70751" y="363503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061FF4D-646E-4686-8A9B-AD8EA265BBDF}"/>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0" name="TextBox 49">
                <a:extLst>
                  <a:ext uri="{FF2B5EF4-FFF2-40B4-BE49-F238E27FC236}">
                    <a16:creationId xmlns:a16="http://schemas.microsoft.com/office/drawing/2014/main" id="{2061FF4D-646E-4686-8A9B-AD8EA265BBDF}"/>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8CE9AB8-3DEA-439F-943F-6A6DAD7613F2}"/>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78CE9AB8-3DEA-439F-943F-6A6DAD7613F2}"/>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7D1436F-D533-E233-38D3-1B5BB7719C4C}"/>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07D1436F-D533-E233-38D3-1B5BB7719C4C}"/>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6D1F70C-3AAA-A649-9314-8A5A14BD29F4}"/>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3652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3852152" y="368907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9177AF0-A44A-422C-84A9-529245D4C3AB}"/>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0" name="TextBox 49">
                <a:extLst>
                  <a:ext uri="{FF2B5EF4-FFF2-40B4-BE49-F238E27FC236}">
                    <a16:creationId xmlns:a16="http://schemas.microsoft.com/office/drawing/2014/main" id="{F9177AF0-A44A-422C-84A9-529245D4C3AB}"/>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FEFEB02-3992-4BC6-83A5-F21ECF85B4C7}"/>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1FEFEB02-3992-4BC6-83A5-F21ECF85B4C7}"/>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D616891-0454-0D15-C78E-336DF3304AD0}"/>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ED616891-0454-0D15-C78E-336DF3304AD0}"/>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B23A1FC7-BE34-0912-9D6C-0EAD9C9D5E77}"/>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419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68216" y="51971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5260169" y="3662392"/>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C2317F3-C474-4DDF-B4B9-67FCDCCB37BB}"/>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4C2317F3-C474-4DDF-B4B9-67FCDCCB37BB}"/>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A0D0CC5-54DE-4A98-9F87-C9BB525DCF2F}"/>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7A0D0CC5-54DE-4A98-9F87-C9BB525DCF2F}"/>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78FADA2-FD5F-AAED-8CC8-FB7BCD5CB172}"/>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5" name="TextBox 4">
                <a:extLst>
                  <a:ext uri="{FF2B5EF4-FFF2-40B4-BE49-F238E27FC236}">
                    <a16:creationId xmlns:a16="http://schemas.microsoft.com/office/drawing/2014/main" id="{478FADA2-FD5F-AAED-8CC8-FB7BCD5CB172}"/>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2A3B1BA-09CB-8292-2C03-3F9A6E2FFF90}"/>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35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
        <p:nvSpPr>
          <p:cNvPr id="17" name="Rectangle: Rounded Corners 16">
            <a:extLst>
              <a:ext uri="{FF2B5EF4-FFF2-40B4-BE49-F238E27FC236}">
                <a16:creationId xmlns:a16="http://schemas.microsoft.com/office/drawing/2014/main" id="{C31F95ED-4620-4F24-A2E6-2FF3DFAF5CA4}"/>
              </a:ext>
            </a:extLst>
          </p:cNvPr>
          <p:cNvSpPr/>
          <p:nvPr/>
        </p:nvSpPr>
        <p:spPr>
          <a:xfrm>
            <a:off x="434794" y="747966"/>
            <a:ext cx="11161544" cy="5352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D8E8FBC-14AA-44A7-8532-024DB6BA6E5C}"/>
              </a:ext>
            </a:extLst>
          </p:cNvPr>
          <p:cNvPicPr>
            <a:picLocks noChangeAspect="1"/>
          </p:cNvPicPr>
          <p:nvPr/>
        </p:nvPicPr>
        <p:blipFill>
          <a:blip r:embed="rId16"/>
          <a:stretch>
            <a:fillRect/>
          </a:stretch>
        </p:blipFill>
        <p:spPr>
          <a:xfrm>
            <a:off x="1119026" y="1263661"/>
            <a:ext cx="3450914" cy="1914136"/>
          </a:xfrm>
          <a:prstGeom prst="rect">
            <a:avLst/>
          </a:prstGeom>
        </p:spPr>
      </p:pic>
      <p:pic>
        <p:nvPicPr>
          <p:cNvPr id="24" name="Picture 23">
            <a:extLst>
              <a:ext uri="{FF2B5EF4-FFF2-40B4-BE49-F238E27FC236}">
                <a16:creationId xmlns:a16="http://schemas.microsoft.com/office/drawing/2014/main" id="{C98DBAD0-35CF-416B-BD34-F96D8C4E1275}"/>
              </a:ext>
            </a:extLst>
          </p:cNvPr>
          <p:cNvPicPr>
            <a:picLocks noChangeAspect="1"/>
          </p:cNvPicPr>
          <p:nvPr/>
        </p:nvPicPr>
        <p:blipFill>
          <a:blip r:embed="rId17"/>
          <a:stretch>
            <a:fillRect/>
          </a:stretch>
        </p:blipFill>
        <p:spPr>
          <a:xfrm>
            <a:off x="4978142" y="1153929"/>
            <a:ext cx="2143125" cy="2133600"/>
          </a:xfrm>
          <a:prstGeom prst="rect">
            <a:avLst/>
          </a:prstGeom>
        </p:spPr>
      </p:pic>
      <p:pic>
        <p:nvPicPr>
          <p:cNvPr id="25" name="Picture 24">
            <a:extLst>
              <a:ext uri="{FF2B5EF4-FFF2-40B4-BE49-F238E27FC236}">
                <a16:creationId xmlns:a16="http://schemas.microsoft.com/office/drawing/2014/main" id="{B4C6D4E9-1634-4FDB-B958-6EE84600052E}"/>
              </a:ext>
            </a:extLst>
          </p:cNvPr>
          <p:cNvPicPr>
            <a:picLocks noChangeAspect="1"/>
          </p:cNvPicPr>
          <p:nvPr/>
        </p:nvPicPr>
        <p:blipFill>
          <a:blip r:embed="rId18"/>
          <a:stretch>
            <a:fillRect/>
          </a:stretch>
        </p:blipFill>
        <p:spPr>
          <a:xfrm>
            <a:off x="7775142" y="1112454"/>
            <a:ext cx="2580343" cy="2311868"/>
          </a:xfrm>
          <a:prstGeom prst="rect">
            <a:avLst/>
          </a:prstGeom>
        </p:spPr>
      </p:pic>
      <p:pic>
        <p:nvPicPr>
          <p:cNvPr id="26" name="Picture 25">
            <a:extLst>
              <a:ext uri="{FF2B5EF4-FFF2-40B4-BE49-F238E27FC236}">
                <a16:creationId xmlns:a16="http://schemas.microsoft.com/office/drawing/2014/main" id="{1F0A7BAC-43B9-4F16-B908-DBC9008DD642}"/>
              </a:ext>
            </a:extLst>
          </p:cNvPr>
          <p:cNvPicPr>
            <a:picLocks noChangeAspect="1"/>
          </p:cNvPicPr>
          <p:nvPr/>
        </p:nvPicPr>
        <p:blipFill>
          <a:blip r:embed="rId19"/>
          <a:stretch>
            <a:fillRect/>
          </a:stretch>
        </p:blipFill>
        <p:spPr>
          <a:xfrm>
            <a:off x="1407263" y="3621938"/>
            <a:ext cx="3066428" cy="1758085"/>
          </a:xfrm>
          <a:prstGeom prst="rect">
            <a:avLst/>
          </a:prstGeom>
        </p:spPr>
      </p:pic>
      <p:pic>
        <p:nvPicPr>
          <p:cNvPr id="27" name="Picture 26">
            <a:extLst>
              <a:ext uri="{FF2B5EF4-FFF2-40B4-BE49-F238E27FC236}">
                <a16:creationId xmlns:a16="http://schemas.microsoft.com/office/drawing/2014/main" id="{81583229-A614-48C8-B302-84BB6C646100}"/>
              </a:ext>
            </a:extLst>
          </p:cNvPr>
          <p:cNvPicPr>
            <a:picLocks noChangeAspect="1"/>
          </p:cNvPicPr>
          <p:nvPr/>
        </p:nvPicPr>
        <p:blipFill>
          <a:blip r:embed="rId20"/>
          <a:stretch>
            <a:fillRect/>
          </a:stretch>
        </p:blipFill>
        <p:spPr>
          <a:xfrm>
            <a:off x="4866074" y="3734377"/>
            <a:ext cx="2619375" cy="1743075"/>
          </a:xfrm>
          <a:prstGeom prst="rect">
            <a:avLst/>
          </a:prstGeom>
        </p:spPr>
      </p:pic>
      <p:pic>
        <p:nvPicPr>
          <p:cNvPr id="28" name="Picture 27">
            <a:extLst>
              <a:ext uri="{FF2B5EF4-FFF2-40B4-BE49-F238E27FC236}">
                <a16:creationId xmlns:a16="http://schemas.microsoft.com/office/drawing/2014/main" id="{D80227FA-4C3E-44A4-8FD3-1A250A6B435B}"/>
              </a:ext>
            </a:extLst>
          </p:cNvPr>
          <p:cNvPicPr>
            <a:picLocks noChangeAspect="1"/>
          </p:cNvPicPr>
          <p:nvPr/>
        </p:nvPicPr>
        <p:blipFill>
          <a:blip r:embed="rId21"/>
          <a:stretch>
            <a:fillRect/>
          </a:stretch>
        </p:blipFill>
        <p:spPr>
          <a:xfrm>
            <a:off x="7450277" y="3964241"/>
            <a:ext cx="3619500" cy="1266825"/>
          </a:xfrm>
          <a:prstGeom prst="rect">
            <a:avLst/>
          </a:prstGeom>
        </p:spPr>
      </p:pic>
    </p:spTree>
    <p:extLst>
      <p:ext uri="{BB962C8B-B14F-4D97-AF65-F5344CB8AC3E}">
        <p14:creationId xmlns:p14="http://schemas.microsoft.com/office/powerpoint/2010/main" val="4256942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3877352" y="521618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3898811" y="2089830"/>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2F05F25-D0C0-4941-9828-BF954E1CAAC7}"/>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C2F05F25-D0C0-4941-9828-BF954E1CAAC7}"/>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1027DC4-3F10-4FF9-BE58-29FE6FB326D2}"/>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81027DC4-3F10-4FF9-BE58-29FE6FB326D2}"/>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19B07FA-2D5B-3828-AEB6-8A015E943E00}"/>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E19B07FA-2D5B-3828-AEB6-8A015E943E00}"/>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BA4F8B7-0A2F-BD49-5B65-1760D92B48EE}"/>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174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5306814" y="5239801"/>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8101414" y="3654084"/>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5289045" y="2038747"/>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D076EC3-E300-46BF-BF85-F41F5C7CC395}"/>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2" name="TextBox 51">
                <a:extLst>
                  <a:ext uri="{FF2B5EF4-FFF2-40B4-BE49-F238E27FC236}">
                    <a16:creationId xmlns:a16="http://schemas.microsoft.com/office/drawing/2014/main" id="{ED076EC3-E300-46BF-BF85-F41F5C7CC395}"/>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492B538-9020-4A2D-A5C4-15A42E794010}"/>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D492B538-9020-4A2D-A5C4-15A42E794010}"/>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AF286C9-3A6F-5A01-C3F0-F84CD71EAC53}"/>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3AF286C9-3A6F-5A01-C3F0-F84CD71EAC53}"/>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9A7D596-34AA-A54C-7F0E-C1DA17198902}"/>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6040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6724328" y="2083198"/>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33123" y="521618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0A6C88C-6904-4578-B998-2F5B500CCED7}"/>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F0A6C88C-6904-4578-B998-2F5B500CCED7}"/>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6DB79E-3E9B-462F-87C9-0E0156CFAE7D}"/>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3F6DB79E-3E9B-462F-87C9-0E0156CFAE7D}"/>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6FF430D-3B41-411C-2224-3740C8818548}"/>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C6FF430D-3B41-411C-2224-3740C8818548}"/>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CBD70BA-7505-034E-9972-6A647773146F}"/>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046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Honest Pebbling</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86606"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441917"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6744955" y="3635034"/>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86606"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a:endCxn id="48" idx="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a:endCxn id="48" idx="6"/>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8149752" y="51971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C121713-1E72-4931-BC2A-EB7053B6431E}"/>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EC121713-1E72-4931-BC2A-EB7053B6431E}"/>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E7B1DD3-6D28-4976-B842-FBD8833E8D4B}"/>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BE7B1DD3-6D28-4976-B842-FBD8833E8D4B}"/>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3BE246A-9F31-BA34-EEEF-96122901C4BF}"/>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13BE246A-9F31-BA34-EEEF-96122901C4BF}"/>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9D2065B-5733-FB68-5442-7F63D09BEB28}"/>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5061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859373" y="52669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4"/>
                <a:stretch>
                  <a:fillRect/>
                </a:stretch>
              </a:blipFill>
            </p:spPr>
            <p:txBody>
              <a:bodyPr/>
              <a:lstStyle/>
              <a:p>
                <a:r>
                  <a:rPr lang="en-US">
                    <a:noFill/>
                  </a:rPr>
                  <a:t> </a:t>
                </a:r>
              </a:p>
            </p:txBody>
          </p:sp>
        </mc:Fallback>
      </mc:AlternateContent>
      <p:sp>
        <p:nvSpPr>
          <p:cNvPr id="44" name="Oval 43"/>
          <p:cNvSpPr/>
          <p:nvPr/>
        </p:nvSpPr>
        <p:spPr>
          <a:xfrm>
            <a:off x="2461696" y="52354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877352" y="208319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3449289-4905-C46B-AA85-4EDDE593443F}"/>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13449289-4905-C46B-AA85-4EDDE593443F}"/>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5"/>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0F5987F-53E3-44F1-F57B-D4887B7B1817}"/>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2921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859373" y="52669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61696" y="52354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877352" y="208319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3248811-25CB-4365-B4C2-70625D940A03}"/>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53248811-25CB-4365-B4C2-70625D940A03}"/>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6F99EE-2012-44B7-B352-957308215775}"/>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3F6F99EE-2012-44B7-B352-957308215775}"/>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979F7DA-2667-8BD3-6BEF-6DB07A8F044F}"/>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B979F7DA-2667-8BD3-6BEF-6DB07A8F044F}"/>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2179E25-F06F-CE66-3D05-B20FD01E2DC6}"/>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630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cxnSp>
        <p:nvCxnSpPr>
          <p:cNvPr id="24" name="Straight Arrow Connector 23"/>
          <p:cNvCxnSpPr/>
          <p:nvPr/>
        </p:nvCxnSpPr>
        <p:spPr>
          <a:xfrm>
            <a:off x="3337996"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51585"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96274"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14527" y="5640729"/>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744955" y="5197136"/>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18039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3859373" y="52669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290960" y="524158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p:cNvCxnSpPr/>
          <p:nvPr/>
        </p:nvCxnSpPr>
        <p:spPr>
          <a:xfrm>
            <a:off x="3337996"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1585"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96274"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14527" y="4078627"/>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86606"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8180390"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2441917" y="3679485"/>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90960" y="3679485"/>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a:off x="4751585"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96274" y="2482340"/>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744955" y="2038747"/>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5290960" y="2083198"/>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p:cNvCxnSpPr/>
          <p:nvPr/>
        </p:nvCxnSpPr>
        <p:spPr>
          <a:xfrm flipV="1">
            <a:off x="2796043" y="2507741"/>
            <a:ext cx="1090563"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2" idx="2"/>
          </p:cNvCxnSpPr>
          <p:nvPr/>
        </p:nvCxnSpPr>
        <p:spPr>
          <a:xfrm flipV="1">
            <a:off x="4347889"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5770060" y="2507741"/>
            <a:ext cx="943071" cy="27338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0"/>
          </p:cNvCxnSpPr>
          <p:nvPr/>
        </p:nvCxnSpPr>
        <p:spPr>
          <a:xfrm flipH="1" flipV="1">
            <a:off x="4762906" y="2507741"/>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185820" y="248331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7632183" y="2515309"/>
            <a:ext cx="966204" cy="1171744"/>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1525578" y="2292297"/>
                <a:ext cx="261443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+2=</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525578" y="2292297"/>
                <a:ext cx="2614431" cy="430887"/>
              </a:xfrm>
              <a:prstGeom prst="rect">
                <a:avLst/>
              </a:prstGeom>
              <a:blipFill>
                <a:blip r:embed="rId2"/>
                <a:stretch>
                  <a:fillRect/>
                </a:stretch>
              </a:blipFill>
            </p:spPr>
            <p:txBody>
              <a:bodyPr/>
              <a:lstStyle/>
              <a:p>
                <a:r>
                  <a:rPr lang="en-US">
                    <a:noFill/>
                  </a:rPr>
                  <a:t> </a:t>
                </a:r>
              </a:p>
            </p:txBody>
          </p:sp>
        </mc:Fallback>
      </mc:AlternateContent>
      <p:sp>
        <p:nvSpPr>
          <p:cNvPr id="44" name="Oval 43"/>
          <p:cNvSpPr/>
          <p:nvPr/>
        </p:nvSpPr>
        <p:spPr>
          <a:xfrm>
            <a:off x="2461696" y="5235436"/>
            <a:ext cx="876300" cy="849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724059" y="3654084"/>
            <a:ext cx="876300" cy="849086"/>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3877352" y="2083197"/>
            <a:ext cx="876300" cy="849086"/>
          </a:xfrm>
          <a:prstGeom prst="ellipse">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631D625-D443-4B05-A0DB-4F52CB82856A}"/>
                  </a:ext>
                </a:extLst>
              </p:cNvPr>
              <p:cNvSpPr txBox="1"/>
              <p:nvPr/>
            </p:nvSpPr>
            <p:spPr>
              <a:xfrm>
                <a:off x="1531762" y="5286947"/>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oMath>
                  </m:oMathPara>
                </a14:m>
                <a:endParaRPr lang="en-US" sz="2800" dirty="0"/>
              </a:p>
            </p:txBody>
          </p:sp>
        </mc:Choice>
        <mc:Fallback xmlns="">
          <p:sp>
            <p:nvSpPr>
              <p:cNvPr id="51" name="TextBox 50">
                <a:extLst>
                  <a:ext uri="{FF2B5EF4-FFF2-40B4-BE49-F238E27FC236}">
                    <a16:creationId xmlns:a16="http://schemas.microsoft.com/office/drawing/2014/main" id="{5631D625-D443-4B05-A0DB-4F52CB82856A}"/>
                  </a:ext>
                </a:extLst>
              </p:cNvPr>
              <p:cNvSpPr txBox="1">
                <a:spLocks noRot="1" noChangeAspect="1" noMove="1" noResize="1" noEditPoints="1" noAdjustHandles="1" noChangeArrowheads="1" noChangeShapeType="1" noTextEdit="1"/>
              </p:cNvSpPr>
              <p:nvPr/>
            </p:nvSpPr>
            <p:spPr>
              <a:xfrm>
                <a:off x="1531762" y="5286947"/>
                <a:ext cx="53065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E85A83C-6440-4B29-A3FF-3D90CBF9B218}"/>
                  </a:ext>
                </a:extLst>
              </p:cNvPr>
              <p:cNvSpPr txBox="1"/>
              <p:nvPr/>
            </p:nvSpPr>
            <p:spPr>
              <a:xfrm>
                <a:off x="1534839" y="3969101"/>
                <a:ext cx="5306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p:txBody>
          </p:sp>
        </mc:Choice>
        <mc:Fallback xmlns="">
          <p:sp>
            <p:nvSpPr>
              <p:cNvPr id="55" name="TextBox 54">
                <a:extLst>
                  <a:ext uri="{FF2B5EF4-FFF2-40B4-BE49-F238E27FC236}">
                    <a16:creationId xmlns:a16="http://schemas.microsoft.com/office/drawing/2014/main" id="{5E85A83C-6440-4B29-A3FF-3D90CBF9B218}"/>
                  </a:ext>
                </a:extLst>
              </p:cNvPr>
              <p:cNvSpPr txBox="1">
                <a:spLocks noRot="1" noChangeAspect="1" noMove="1" noResize="1" noEditPoints="1" noAdjustHandles="1" noChangeArrowheads="1" noChangeShapeType="1" noTextEdit="1"/>
              </p:cNvSpPr>
              <p:nvPr/>
            </p:nvSpPr>
            <p:spPr>
              <a:xfrm>
                <a:off x="1534839" y="3969101"/>
                <a:ext cx="53065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0C8107B-BA00-3764-4487-477FE163B36C}"/>
                  </a:ext>
                </a:extLst>
              </p:cNvPr>
              <p:cNvSpPr txBox="1"/>
              <p:nvPr/>
            </p:nvSpPr>
            <p:spPr>
              <a:xfrm>
                <a:off x="6899659" y="223935"/>
                <a:ext cx="4679631" cy="1015663"/>
              </a:xfrm>
              <a:prstGeom prst="rect">
                <a:avLst/>
              </a:prstGeom>
              <a:noFill/>
            </p:spPr>
            <p:txBody>
              <a:bodyPr wrap="square" rtlCol="0">
                <a:spAutoFit/>
              </a:bodyPr>
              <a:lstStyle/>
              <a:p>
                <a:r>
                  <a:rPr lang="en-US" sz="2000" dirty="0"/>
                  <a:t>GOAL: If </a:t>
                </a:r>
                <a14:m>
                  <m:oMath xmlns:m="http://schemas.openxmlformats.org/officeDocument/2006/math">
                    <m:r>
                      <a:rPr lang="en-US" sz="2000" i="1">
                        <a:solidFill>
                          <a:srgbClr val="C00000"/>
                        </a:solidFill>
                        <a:latin typeface="Cambria Math" panose="02040503050406030204" pitchFamily="18" charset="0"/>
                      </a:rPr>
                      <m:t>𝑚</m:t>
                    </m:r>
                  </m:oMath>
                </a14:m>
                <a:r>
                  <a:rPr lang="en-US" sz="2000" dirty="0">
                    <a:solidFill>
                      <a:srgbClr val="C00000"/>
                    </a:solidFill>
                  </a:rPr>
                  <a:t> assignments </a:t>
                </a:r>
                <a:r>
                  <a:rPr lang="en-US" sz="2000" dirty="0"/>
                  <a:t>for</a:t>
                </a:r>
                <a14:m>
                  <m:oMath xmlns:m="http://schemas.openxmlformats.org/officeDocument/2006/math">
                    <m:r>
                      <a:rPr lang="en-US" sz="2000" b="0" i="0" smtClean="0">
                        <a:solidFill>
                          <a:srgbClr val="7030A0"/>
                        </a:solidFill>
                        <a:latin typeface="Cambria Math" panose="02040503050406030204" pitchFamily="18" charset="0"/>
                      </a:rPr>
                      <m:t> </m:t>
                    </m:r>
                    <m:r>
                      <a:rPr lang="en-US" sz="2000" i="1">
                        <a:solidFill>
                          <a:srgbClr val="7030A0"/>
                        </a:solidFill>
                        <a:latin typeface="Cambria Math" panose="02040503050406030204" pitchFamily="18" charset="0"/>
                      </a:rPr>
                      <m:t>𝑘</m:t>
                    </m:r>
                  </m:oMath>
                </a14:m>
                <a:r>
                  <a:rPr lang="en-US" sz="2000" dirty="0">
                    <a:solidFill>
                      <a:srgbClr val="7030A0"/>
                    </a:solidFill>
                  </a:rPr>
                  <a:t> equations</a:t>
                </a:r>
                <a:r>
                  <a:rPr lang="en-US" sz="2000" dirty="0"/>
                  <a:t>, then Pebbling Cost is SMALL.</a:t>
                </a:r>
              </a:p>
              <a:p>
                <a:r>
                  <a:rPr lang="en-US" sz="2000" dirty="0"/>
                  <a:t>Otherwise, Pebbling Cost is LARGE</a:t>
                </a:r>
              </a:p>
            </p:txBody>
          </p:sp>
        </mc:Choice>
        <mc:Fallback>
          <p:sp>
            <p:nvSpPr>
              <p:cNvPr id="3" name="TextBox 2">
                <a:extLst>
                  <a:ext uri="{FF2B5EF4-FFF2-40B4-BE49-F238E27FC236}">
                    <a16:creationId xmlns:a16="http://schemas.microsoft.com/office/drawing/2014/main" id="{70C8107B-BA00-3764-4487-477FE163B36C}"/>
                  </a:ext>
                </a:extLst>
              </p:cNvPr>
              <p:cNvSpPr txBox="1">
                <a:spLocks noRot="1" noChangeAspect="1" noMove="1" noResize="1" noEditPoints="1" noAdjustHandles="1" noChangeArrowheads="1" noChangeShapeType="1" noTextEdit="1"/>
              </p:cNvSpPr>
              <p:nvPr/>
            </p:nvSpPr>
            <p:spPr>
              <a:xfrm>
                <a:off x="6899659" y="223935"/>
                <a:ext cx="4679631" cy="1015663"/>
              </a:xfrm>
              <a:prstGeom prst="rect">
                <a:avLst/>
              </a:prstGeom>
              <a:blipFill>
                <a:blip r:embed="rId6"/>
                <a:stretch>
                  <a:fillRect l="-1434" t="-3012" r="-391" b="-10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D7EB417-F43D-078B-675A-42D2608AEA7E}"/>
              </a:ext>
            </a:extLst>
          </p:cNvPr>
          <p:cNvSpPr/>
          <p:nvPr/>
        </p:nvSpPr>
        <p:spPr>
          <a:xfrm>
            <a:off x="6833577" y="196754"/>
            <a:ext cx="4680243" cy="1055216"/>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8082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Cheater!</a:t>
            </a:r>
          </a:p>
        </p:txBody>
      </p:sp>
      <p:pic>
        <p:nvPicPr>
          <p:cNvPr id="3" name="Picture 2"/>
          <p:cNvPicPr>
            <a:picLocks noChangeAspect="1"/>
          </p:cNvPicPr>
          <p:nvPr/>
        </p:nvPicPr>
        <p:blipFill>
          <a:blip r:embed="rId2"/>
          <a:stretch>
            <a:fillRect/>
          </a:stretch>
        </p:blipFill>
        <p:spPr>
          <a:xfrm>
            <a:off x="3618035" y="661988"/>
            <a:ext cx="3333750" cy="2057400"/>
          </a:xfrm>
          <a:prstGeom prst="rect">
            <a:avLst/>
          </a:prstGeom>
        </p:spPr>
      </p:pic>
      <p:pic>
        <p:nvPicPr>
          <p:cNvPr id="4" name="Picture 3"/>
          <p:cNvPicPr>
            <a:picLocks noChangeAspect="1"/>
          </p:cNvPicPr>
          <p:nvPr/>
        </p:nvPicPr>
        <p:blipFill>
          <a:blip r:embed="rId2"/>
          <a:stretch>
            <a:fillRect/>
          </a:stretch>
        </p:blipFill>
        <p:spPr>
          <a:xfrm>
            <a:off x="561243" y="2719388"/>
            <a:ext cx="3333750" cy="2057400"/>
          </a:xfrm>
          <a:prstGeom prst="rect">
            <a:avLst/>
          </a:prstGeom>
        </p:spPr>
      </p:pic>
      <p:pic>
        <p:nvPicPr>
          <p:cNvPr id="5" name="Picture 4"/>
          <p:cNvPicPr>
            <a:picLocks noChangeAspect="1"/>
          </p:cNvPicPr>
          <p:nvPr/>
        </p:nvPicPr>
        <p:blipFill>
          <a:blip r:embed="rId2"/>
          <a:stretch>
            <a:fillRect/>
          </a:stretch>
        </p:blipFill>
        <p:spPr>
          <a:xfrm>
            <a:off x="7715250" y="676276"/>
            <a:ext cx="3333750" cy="2057400"/>
          </a:xfrm>
          <a:prstGeom prst="rect">
            <a:avLst/>
          </a:prstGeom>
        </p:spPr>
      </p:pic>
      <p:pic>
        <p:nvPicPr>
          <p:cNvPr id="6" name="Picture 5"/>
          <p:cNvPicPr>
            <a:picLocks noChangeAspect="1"/>
          </p:cNvPicPr>
          <p:nvPr/>
        </p:nvPicPr>
        <p:blipFill>
          <a:blip r:embed="rId2"/>
          <a:stretch>
            <a:fillRect/>
          </a:stretch>
        </p:blipFill>
        <p:spPr>
          <a:xfrm>
            <a:off x="4429125" y="2733676"/>
            <a:ext cx="3333750" cy="2057400"/>
          </a:xfrm>
          <a:prstGeom prst="rect">
            <a:avLst/>
          </a:prstGeom>
        </p:spPr>
      </p:pic>
      <p:pic>
        <p:nvPicPr>
          <p:cNvPr id="7" name="Picture 6"/>
          <p:cNvPicPr>
            <a:picLocks noChangeAspect="1"/>
          </p:cNvPicPr>
          <p:nvPr/>
        </p:nvPicPr>
        <p:blipFill>
          <a:blip r:embed="rId2"/>
          <a:stretch>
            <a:fillRect/>
          </a:stretch>
        </p:blipFill>
        <p:spPr>
          <a:xfrm>
            <a:off x="8478715" y="2733676"/>
            <a:ext cx="3333750" cy="2057400"/>
          </a:xfrm>
          <a:prstGeom prst="rect">
            <a:avLst/>
          </a:prstGeom>
        </p:spPr>
      </p:pic>
      <p:pic>
        <p:nvPicPr>
          <p:cNvPr id="8" name="Picture 7"/>
          <p:cNvPicPr>
            <a:picLocks noChangeAspect="1"/>
          </p:cNvPicPr>
          <p:nvPr/>
        </p:nvPicPr>
        <p:blipFill>
          <a:blip r:embed="rId3"/>
          <a:stretch>
            <a:fillRect/>
          </a:stretch>
        </p:blipFill>
        <p:spPr>
          <a:xfrm>
            <a:off x="1257300" y="5100637"/>
            <a:ext cx="9677400" cy="1019175"/>
          </a:xfrm>
          <a:prstGeom prst="rect">
            <a:avLst/>
          </a:prstGeom>
        </p:spPr>
      </p:pic>
    </p:spTree>
    <p:extLst>
      <p:ext uri="{BB962C8B-B14F-4D97-AF65-F5344CB8AC3E}">
        <p14:creationId xmlns:p14="http://schemas.microsoft.com/office/powerpoint/2010/main" val="736039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solidFill>
                  <a:srgbClr val="C00000"/>
                </a:solidFill>
              </a:rPr>
              <a:t>Reductions</a:t>
            </a:r>
          </a:p>
        </p:txBody>
      </p:sp>
      <p:pic>
        <p:nvPicPr>
          <p:cNvPr id="5" name="Picture 4">
            <a:extLst>
              <a:ext uri="{FF2B5EF4-FFF2-40B4-BE49-F238E27FC236}">
                <a16:creationId xmlns:a16="http://schemas.microsoft.com/office/drawing/2014/main" id="{E0D8F993-1D63-43DF-B4CD-89B2ABBAF608}"/>
              </a:ext>
            </a:extLst>
          </p:cNvPr>
          <p:cNvPicPr>
            <a:picLocks noChangeAspect="1"/>
          </p:cNvPicPr>
          <p:nvPr/>
        </p:nvPicPr>
        <p:blipFill>
          <a:blip r:embed="rId2"/>
          <a:stretch>
            <a:fillRect/>
          </a:stretch>
        </p:blipFill>
        <p:spPr>
          <a:xfrm>
            <a:off x="1142392" y="1352550"/>
            <a:ext cx="10344758" cy="5337032"/>
          </a:xfrm>
          <a:prstGeom prst="rect">
            <a:avLst/>
          </a:prstGeom>
        </p:spPr>
      </p:pic>
    </p:spTree>
    <p:extLst>
      <p:ext uri="{BB962C8B-B14F-4D97-AF65-F5344CB8AC3E}">
        <p14:creationId xmlns:p14="http://schemas.microsoft.com/office/powerpoint/2010/main" val="6050990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Structure of Talk</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 Background</a:t>
            </a:r>
          </a:p>
          <a:p>
            <a:pPr>
              <a:buFont typeface="Wingdings" panose="05000000000000000000" pitchFamily="2" charset="2"/>
              <a:buChar char="ü"/>
            </a:pPr>
            <a:r>
              <a:rPr lang="en-US" dirty="0"/>
              <a:t> Graph Pebbling</a:t>
            </a:r>
          </a:p>
          <a:p>
            <a:pPr>
              <a:buFont typeface="Wingdings" panose="05000000000000000000" pitchFamily="2" charset="2"/>
              <a:buChar char="v"/>
            </a:pPr>
            <a:r>
              <a:rPr lang="en-US" dirty="0"/>
              <a:t> </a:t>
            </a:r>
            <a:r>
              <a:rPr lang="en-US" dirty="0">
                <a:solidFill>
                  <a:srgbClr val="00B050"/>
                </a:solidFill>
              </a:rPr>
              <a:t>“Graph Reducibility”</a:t>
            </a:r>
          </a:p>
        </p:txBody>
      </p:sp>
    </p:spTree>
    <p:extLst>
      <p:ext uri="{BB962C8B-B14F-4D97-AF65-F5344CB8AC3E}">
        <p14:creationId xmlns:p14="http://schemas.microsoft.com/office/powerpoint/2010/main" val="1449038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3384</Words>
  <Application>Microsoft Office PowerPoint</Application>
  <PresentationFormat>Widescreen</PresentationFormat>
  <Paragraphs>639</Paragraphs>
  <Slides>113</Slides>
  <Notes>9</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113</vt:i4>
      </vt:variant>
    </vt:vector>
  </HeadingPairs>
  <TitlesOfParts>
    <vt:vector size="123" baseType="lpstr">
      <vt:lpstr>Aptos</vt:lpstr>
      <vt:lpstr>Aptos Display</vt:lpstr>
      <vt:lpstr>Arial</vt:lpstr>
      <vt:lpstr>Arial Black</vt:lpstr>
      <vt:lpstr>Calibri</vt:lpstr>
      <vt:lpstr>Cambria Math</vt:lpstr>
      <vt:lpstr>Lucida Sans Unicode</vt:lpstr>
      <vt:lpstr>Times New Roman</vt:lpstr>
      <vt:lpstr>Wingdings</vt:lpstr>
      <vt:lpstr>Office Theme</vt:lpstr>
      <vt:lpstr>Password Hashing and Graph Pebbling</vt:lpstr>
      <vt:lpstr>Structure of Talk</vt:lpstr>
      <vt:lpstr>Background</vt:lpstr>
      <vt:lpstr>PowerPoint Presentation</vt:lpstr>
      <vt:lpstr>Background</vt:lpstr>
      <vt:lpstr>PowerPoint Presentation</vt:lpstr>
      <vt:lpstr>PowerPoint Presentation</vt:lpstr>
      <vt:lpstr>PowerPoint Presentation</vt:lpstr>
      <vt:lpstr>PowerPoint Presentation</vt:lpstr>
      <vt:lpstr>PowerPoint Presentation</vt:lpstr>
      <vt:lpstr>Motivation</vt:lpstr>
      <vt:lpstr>Password Hash Function Goals</vt:lpstr>
      <vt:lpstr>Key Stretching</vt:lpstr>
      <vt:lpstr>Strong Claims (Post Breaches)</vt:lpstr>
      <vt:lpstr>Decision Theoretic Model</vt:lpstr>
      <vt:lpstr>Decision Theoretic Model</vt:lpstr>
      <vt:lpstr>Decision Theoretic Model</vt:lpstr>
      <vt:lpstr>User Password Distribution</vt:lpstr>
      <vt:lpstr>User Password Distribution</vt:lpstr>
      <vt:lpstr>Threshold Function of Doom</vt:lpstr>
      <vt:lpstr>An “Optimistic” Picture</vt:lpstr>
      <vt:lpstr>A Grain of Salt</vt:lpstr>
      <vt:lpstr>PowerPoint Presentation</vt:lpstr>
      <vt:lpstr>PowerPoint Presentation</vt:lpstr>
      <vt:lpstr>Memory Hard Functions</vt:lpstr>
      <vt:lpstr>iMHFs</vt:lpstr>
      <vt:lpstr>iMHFs</vt:lpstr>
      <vt:lpstr>iMHFs</vt:lpstr>
      <vt:lpstr>iMHFs</vt:lpstr>
      <vt:lpstr>iMHFs</vt:lpstr>
      <vt:lpstr>Memory Hard Functions (MHF)</vt:lpstr>
      <vt:lpstr>MHFs Are Helpful</vt:lpstr>
      <vt:lpstr>Executive Summary of Our Findings</vt:lpstr>
      <vt:lpstr>Recommendations for Users</vt:lpstr>
      <vt:lpstr>Structure of Talk</vt:lpstr>
      <vt:lpstr>Goal: Moderately Expensive Hash Function</vt:lpstr>
      <vt:lpstr>PowerPoint Presentation</vt:lpstr>
      <vt:lpstr>PowerPoint Presentation</vt:lpstr>
      <vt:lpstr>PowerPoint Presentation</vt:lpstr>
      <vt:lpstr>Argon2i</vt:lpstr>
      <vt:lpstr>Argon2i</vt:lpstr>
      <vt:lpstr>Argon2i</vt:lpstr>
      <vt:lpstr>Argon2i</vt:lpstr>
      <vt:lpstr>Argon2i</vt:lpstr>
      <vt:lpstr>iMHFs</vt:lpstr>
      <vt:lpstr>Graph Pebbling</vt:lpstr>
      <vt:lpstr>Graph Pebbling</vt:lpstr>
      <vt:lpstr>Graph Pebbling</vt:lpstr>
      <vt:lpstr>Graph Pebbling</vt:lpstr>
      <vt:lpstr>Graph Pebbling</vt:lpstr>
      <vt:lpstr>Graph Pebbling</vt:lpstr>
      <vt:lpstr>Graph Pebbling</vt:lpstr>
      <vt:lpstr>Graph Pebbling</vt:lpstr>
      <vt:lpstr>Measuring Cost: Attempt 1</vt:lpstr>
      <vt:lpstr>Measuring Pebbling Costs [AS15]</vt:lpstr>
      <vt:lpstr>Measuring Pebbling Costs [AS15]</vt:lpstr>
      <vt:lpstr>Amortization and Parallelism</vt:lpstr>
      <vt:lpstr>iMHFs</vt:lpstr>
      <vt:lpstr>Pebbling Example: Cumulative Cost</vt:lpstr>
      <vt:lpstr>Pebbling Example: Cumulative Cost</vt:lpstr>
      <vt:lpstr>Pebbling Example: Cumulative Cost</vt:lpstr>
      <vt:lpstr>Pebbling Example: Cumulative Cost</vt:lpstr>
      <vt:lpstr>Pebbling Example: Cumulative Cost</vt:lpstr>
      <vt:lpstr>Pebbling Example: Cumulative Cost</vt:lpstr>
      <vt:lpstr>Pebbling Example: Cumulative Cost</vt:lpstr>
      <vt:lpstr>Depth-Robustness: The Key Property</vt:lpstr>
      <vt:lpstr>Graph Reducibility</vt:lpstr>
      <vt:lpstr>Graph Reducibility</vt:lpstr>
      <vt:lpstr>iMHFs</vt:lpstr>
      <vt:lpstr>Review</vt:lpstr>
      <vt:lpstr>Structure of Talk</vt:lpstr>
      <vt:lpstr>Computability Results</vt:lpstr>
      <vt:lpstr>3-PARTITION</vt:lpstr>
      <vt:lpstr>Bounded 2-Linear Covering</vt:lpstr>
      <vt:lpstr>Bounded 2-Linear Covering</vt:lpstr>
      <vt:lpstr>Bounded 2-Linear Covering</vt:lpstr>
      <vt:lpstr>Reductions</vt:lpstr>
      <vt:lpstr>Reductions</vt:lpstr>
      <vt:lpstr>Reductions</vt:lpstr>
      <vt:lpstr>Reductions</vt:lpstr>
      <vt:lpstr>Reductions</vt:lpstr>
      <vt:lpstr>Reductions</vt:lpstr>
      <vt:lpstr>Reductions</vt:lpstr>
      <vt:lpstr>Reductions</vt:lpstr>
      <vt:lpstr>Reductions</vt:lpstr>
      <vt:lpstr>Reductions</vt:lpstr>
      <vt:lpstr>Honest Pebbling</vt:lpstr>
      <vt:lpstr>Honest Pebbling</vt:lpstr>
      <vt:lpstr>Honest Pebbling</vt:lpstr>
      <vt:lpstr>Honest Pebbling</vt:lpstr>
      <vt:lpstr>Honest Pebbling</vt:lpstr>
      <vt:lpstr>Honest Pebbling</vt:lpstr>
      <vt:lpstr>Honest Pebbling</vt:lpstr>
      <vt:lpstr>Cheater!</vt:lpstr>
      <vt:lpstr>Cheater!</vt:lpstr>
      <vt:lpstr>Cheater!</vt:lpstr>
      <vt:lpstr>Cheater!</vt:lpstr>
      <vt:lpstr>Reductions</vt:lpstr>
      <vt:lpstr>Structure of Talk</vt:lpstr>
      <vt:lpstr>Vertex Cover</vt:lpstr>
      <vt:lpstr>Vertex Cover</vt:lpstr>
      <vt:lpstr>Vertex Cover</vt:lpstr>
      <vt:lpstr>Vertex Cover</vt:lpstr>
      <vt:lpstr>Reduction</vt:lpstr>
      <vt:lpstr>Reduction</vt:lpstr>
      <vt:lpstr>Reduction</vt:lpstr>
      <vt:lpstr>Reduction</vt:lpstr>
      <vt:lpstr>Reduction</vt:lpstr>
      <vt:lpstr>PowerPoint Presentation</vt:lpstr>
      <vt:lpstr>Summary</vt:lpstr>
      <vt:lpstr>Open Questions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Samson Zhou</dc:creator>
  <cp:lastModifiedBy>Samson Zhou</cp:lastModifiedBy>
  <cp:revision>3</cp:revision>
  <dcterms:created xsi:type="dcterms:W3CDTF">2026-02-09T22:44:27Z</dcterms:created>
  <dcterms:modified xsi:type="dcterms:W3CDTF">2026-02-10T05:46:33Z</dcterms:modified>
</cp:coreProperties>
</file>